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06" r:id="rId3"/>
    <p:sldId id="308" r:id="rId4"/>
    <p:sldId id="279" r:id="rId5"/>
    <p:sldId id="311" r:id="rId6"/>
    <p:sldId id="312" r:id="rId7"/>
    <p:sldId id="313" r:id="rId8"/>
    <p:sldId id="314" r:id="rId9"/>
    <p:sldId id="315" r:id="rId10"/>
    <p:sldId id="316" r:id="rId11"/>
    <p:sldId id="317" r:id="rId12"/>
    <p:sldId id="318" r:id="rId13"/>
    <p:sldId id="319" r:id="rId14"/>
    <p:sldId id="320" r:id="rId15"/>
    <p:sldId id="325" r:id="rId16"/>
    <p:sldId id="326" r:id="rId17"/>
    <p:sldId id="321" r:id="rId18"/>
    <p:sldId id="322" r:id="rId19"/>
    <p:sldId id="323" r:id="rId20"/>
  </p:sldIdLst>
  <p:sldSz cx="9144000" cy="6858000" type="letter"/>
  <p:notesSz cx="6858000" cy="9144000"/>
  <p:defaultTextStyle>
    <a:defPPr>
      <a:defRPr lang="es-CL"/>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33FF"/>
    <a:srgbClr val="CCCCFF"/>
    <a:srgbClr val="CC99FF"/>
    <a:srgbClr val="9999FF"/>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299" autoAdjust="0"/>
    <p:restoredTop sz="94588" autoAdjust="0"/>
  </p:normalViewPr>
  <p:slideViewPr>
    <p:cSldViewPr snapToGrid="0">
      <p:cViewPr>
        <p:scale>
          <a:sx n="100" d="100"/>
          <a:sy n="100" d="100"/>
        </p:scale>
        <p:origin x="-171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L"/>
          </a:p>
        </p:txBody>
      </p:sp>
      <p:sp>
        <p:nvSpPr>
          <p:cNvPr id="4" name="Marcador de fecha 3"/>
          <p:cNvSpPr>
            <a:spLocks noGrp="1"/>
          </p:cNvSpPr>
          <p:nvPr>
            <p:ph type="dt" sz="half" idx="10"/>
          </p:nvPr>
        </p:nvSpPr>
        <p:spPr/>
        <p:txBody>
          <a:bodyPr/>
          <a:lstStyle>
            <a:lvl1pPr>
              <a:defRPr/>
            </a:lvl1pPr>
          </a:lstStyle>
          <a:p>
            <a:pPr>
              <a:defRPr/>
            </a:pPr>
            <a:fld id="{6810A7B4-C465-46D4-A2B7-D0039DE383DE}" type="datetimeFigureOut">
              <a:rPr lang="es-CL"/>
              <a:pPr>
                <a:defRPr/>
              </a:pPr>
              <a:t>29-06-2016</a:t>
            </a:fld>
            <a:endParaRPr lang="es-CL" dirty="0"/>
          </a:p>
        </p:txBody>
      </p:sp>
      <p:sp>
        <p:nvSpPr>
          <p:cNvPr id="5" name="Marcador de pie de página 4"/>
          <p:cNvSpPr>
            <a:spLocks noGrp="1"/>
          </p:cNvSpPr>
          <p:nvPr>
            <p:ph type="ftr" sz="quarter" idx="11"/>
          </p:nvPr>
        </p:nvSpPr>
        <p:spPr/>
        <p:txBody>
          <a:bodyPr/>
          <a:lstStyle>
            <a:lvl1pPr>
              <a:defRPr/>
            </a:lvl1pPr>
          </a:lstStyle>
          <a:p>
            <a:pPr>
              <a:defRPr/>
            </a:pPr>
            <a:endParaRPr lang="es-CL" dirty="0"/>
          </a:p>
        </p:txBody>
      </p:sp>
      <p:sp>
        <p:nvSpPr>
          <p:cNvPr id="6" name="Marcador de número de diapositiva 5"/>
          <p:cNvSpPr>
            <a:spLocks noGrp="1"/>
          </p:cNvSpPr>
          <p:nvPr>
            <p:ph type="sldNum" sz="quarter" idx="12"/>
          </p:nvPr>
        </p:nvSpPr>
        <p:spPr/>
        <p:txBody>
          <a:bodyPr/>
          <a:lstStyle>
            <a:lvl1pPr>
              <a:defRPr/>
            </a:lvl1pPr>
          </a:lstStyle>
          <a:p>
            <a:pPr>
              <a:defRPr/>
            </a:pPr>
            <a:fld id="{99882E2A-FA2B-4820-A36B-289C732C9AD4}" type="slidenum">
              <a:rPr lang="es-CL" altLang="es-CL"/>
              <a:pPr>
                <a:defRPr/>
              </a:pPr>
              <a:t>‹Nº›</a:t>
            </a:fld>
            <a:endParaRPr lang="es-CL" altLang="es-CL" dirty="0"/>
          </a:p>
        </p:txBody>
      </p:sp>
    </p:spTree>
    <p:extLst>
      <p:ext uri="{BB962C8B-B14F-4D97-AF65-F5344CB8AC3E}">
        <p14:creationId xmlns:p14="http://schemas.microsoft.com/office/powerpoint/2010/main" xmlns="" val="1224094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lvl1pPr>
              <a:defRPr/>
            </a:lvl1pPr>
          </a:lstStyle>
          <a:p>
            <a:pPr>
              <a:defRPr/>
            </a:pPr>
            <a:fld id="{72AEBC75-6B47-46BD-B4E3-5C9A26C09569}" type="datetimeFigureOut">
              <a:rPr lang="es-CL"/>
              <a:pPr>
                <a:defRPr/>
              </a:pPr>
              <a:t>29-06-2016</a:t>
            </a:fld>
            <a:endParaRPr lang="es-CL" dirty="0"/>
          </a:p>
        </p:txBody>
      </p:sp>
      <p:sp>
        <p:nvSpPr>
          <p:cNvPr id="5" name="Marcador de pie de página 4"/>
          <p:cNvSpPr>
            <a:spLocks noGrp="1"/>
          </p:cNvSpPr>
          <p:nvPr>
            <p:ph type="ftr" sz="quarter" idx="11"/>
          </p:nvPr>
        </p:nvSpPr>
        <p:spPr/>
        <p:txBody>
          <a:bodyPr/>
          <a:lstStyle>
            <a:lvl1pPr>
              <a:defRPr/>
            </a:lvl1pPr>
          </a:lstStyle>
          <a:p>
            <a:pPr>
              <a:defRPr/>
            </a:pPr>
            <a:endParaRPr lang="es-CL" dirty="0"/>
          </a:p>
        </p:txBody>
      </p:sp>
      <p:sp>
        <p:nvSpPr>
          <p:cNvPr id="6" name="Marcador de número de diapositiva 5"/>
          <p:cNvSpPr>
            <a:spLocks noGrp="1"/>
          </p:cNvSpPr>
          <p:nvPr>
            <p:ph type="sldNum" sz="quarter" idx="12"/>
          </p:nvPr>
        </p:nvSpPr>
        <p:spPr/>
        <p:txBody>
          <a:bodyPr/>
          <a:lstStyle>
            <a:lvl1pPr>
              <a:defRPr/>
            </a:lvl1pPr>
          </a:lstStyle>
          <a:p>
            <a:pPr>
              <a:defRPr/>
            </a:pPr>
            <a:fld id="{9549A815-57C1-4210-AF99-08D746DE9A02}" type="slidenum">
              <a:rPr lang="es-CL" altLang="es-CL"/>
              <a:pPr>
                <a:defRPr/>
              </a:pPr>
              <a:t>‹Nº›</a:t>
            </a:fld>
            <a:endParaRPr lang="es-CL" altLang="es-CL" dirty="0"/>
          </a:p>
        </p:txBody>
      </p:sp>
    </p:spTree>
    <p:extLst>
      <p:ext uri="{BB962C8B-B14F-4D97-AF65-F5344CB8AC3E}">
        <p14:creationId xmlns:p14="http://schemas.microsoft.com/office/powerpoint/2010/main" xmlns="" val="2628680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lvl1pPr>
              <a:defRPr/>
            </a:lvl1pPr>
          </a:lstStyle>
          <a:p>
            <a:pPr>
              <a:defRPr/>
            </a:pPr>
            <a:fld id="{D758E38B-ACE8-441C-A59B-D6361983E455}" type="datetimeFigureOut">
              <a:rPr lang="es-CL"/>
              <a:pPr>
                <a:defRPr/>
              </a:pPr>
              <a:t>29-06-2016</a:t>
            </a:fld>
            <a:endParaRPr lang="es-CL" dirty="0"/>
          </a:p>
        </p:txBody>
      </p:sp>
      <p:sp>
        <p:nvSpPr>
          <p:cNvPr id="5" name="Marcador de pie de página 4"/>
          <p:cNvSpPr>
            <a:spLocks noGrp="1"/>
          </p:cNvSpPr>
          <p:nvPr>
            <p:ph type="ftr" sz="quarter" idx="11"/>
          </p:nvPr>
        </p:nvSpPr>
        <p:spPr/>
        <p:txBody>
          <a:bodyPr/>
          <a:lstStyle>
            <a:lvl1pPr>
              <a:defRPr/>
            </a:lvl1pPr>
          </a:lstStyle>
          <a:p>
            <a:pPr>
              <a:defRPr/>
            </a:pPr>
            <a:endParaRPr lang="es-CL" dirty="0"/>
          </a:p>
        </p:txBody>
      </p:sp>
      <p:sp>
        <p:nvSpPr>
          <p:cNvPr id="6" name="Marcador de número de diapositiva 5"/>
          <p:cNvSpPr>
            <a:spLocks noGrp="1"/>
          </p:cNvSpPr>
          <p:nvPr>
            <p:ph type="sldNum" sz="quarter" idx="12"/>
          </p:nvPr>
        </p:nvSpPr>
        <p:spPr/>
        <p:txBody>
          <a:bodyPr/>
          <a:lstStyle>
            <a:lvl1pPr>
              <a:defRPr/>
            </a:lvl1pPr>
          </a:lstStyle>
          <a:p>
            <a:pPr>
              <a:defRPr/>
            </a:pPr>
            <a:fld id="{59A8412A-A961-4EAD-9A08-BFBFEAA71639}" type="slidenum">
              <a:rPr lang="es-CL" altLang="es-CL"/>
              <a:pPr>
                <a:defRPr/>
              </a:pPr>
              <a:t>‹Nº›</a:t>
            </a:fld>
            <a:endParaRPr lang="es-CL" altLang="es-CL" dirty="0"/>
          </a:p>
        </p:txBody>
      </p:sp>
    </p:spTree>
    <p:extLst>
      <p:ext uri="{BB962C8B-B14F-4D97-AF65-F5344CB8AC3E}">
        <p14:creationId xmlns:p14="http://schemas.microsoft.com/office/powerpoint/2010/main" xmlns="" val="1845423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6"/>
            <a:ext cx="7772400" cy="1470025"/>
          </a:xfrm>
        </p:spPr>
        <p:txBody>
          <a:bodyPr/>
          <a:lstStyle/>
          <a:p>
            <a:r>
              <a:rPr lang="es-ES_tradnl" smtClean="0"/>
              <a:t>Clic para editar título</a:t>
            </a:r>
            <a:endParaRPr lang="es-ES_tradnl"/>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6" indent="0" algn="ctr">
              <a:buNone/>
              <a:defRPr>
                <a:solidFill>
                  <a:schemeClr val="tx1">
                    <a:tint val="75000"/>
                  </a:schemeClr>
                </a:solidFill>
              </a:defRPr>
            </a:lvl6pPr>
            <a:lvl7pPr marL="2742920" indent="0" algn="ctr">
              <a:buNone/>
              <a:defRPr>
                <a:solidFill>
                  <a:schemeClr val="tx1">
                    <a:tint val="75000"/>
                  </a:schemeClr>
                </a:solidFill>
              </a:defRPr>
            </a:lvl7pPr>
            <a:lvl8pPr marL="3200072" indent="0" algn="ctr">
              <a:buNone/>
              <a:defRPr>
                <a:solidFill>
                  <a:schemeClr val="tx1">
                    <a:tint val="75000"/>
                  </a:schemeClr>
                </a:solidFill>
              </a:defRPr>
            </a:lvl8pPr>
            <a:lvl9pPr marL="3657226" indent="0" algn="ctr">
              <a:buNone/>
              <a:defRPr>
                <a:solidFill>
                  <a:schemeClr val="tx1">
                    <a:tint val="75000"/>
                  </a:schemeClr>
                </a:solidFill>
              </a:defRPr>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EDF3E112-D4BD-7844-9C0F-7FE419A24CA8}" type="datetimeFigureOut">
              <a:rPr lang="es-ES_tradnl" smtClean="0">
                <a:solidFill>
                  <a:prstClr val="black">
                    <a:tint val="75000"/>
                  </a:prstClr>
                </a:solidFill>
              </a:rPr>
              <a:pPr/>
              <a:t>29/06/2016</a:t>
            </a:fld>
            <a:endParaRPr lang="es-ES_tradnl"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1849295-05A1-884B-805D-7FAB757AC76A}" type="slidenum">
              <a:rPr lang="es-ES_tradnl" smtClean="0">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xmlns="" val="1649114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EDF3E112-D4BD-7844-9C0F-7FE419A24CA8}" type="datetimeFigureOut">
              <a:rPr lang="es-ES_tradnl" smtClean="0">
                <a:solidFill>
                  <a:prstClr val="black">
                    <a:tint val="75000"/>
                  </a:prstClr>
                </a:solidFill>
              </a:rPr>
              <a:pPr/>
              <a:t>29/06/2016</a:t>
            </a:fld>
            <a:endParaRPr lang="es-ES_tradnl"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1849295-05A1-884B-805D-7FAB757AC76A}" type="slidenum">
              <a:rPr lang="es-ES_tradnl" smtClean="0">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xmlns="" val="3559784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2"/>
            <a:ext cx="7772400" cy="1362075"/>
          </a:xfrm>
        </p:spPr>
        <p:txBody>
          <a:bodyPr anchor="t"/>
          <a:lstStyle>
            <a:lvl1pPr algn="l">
              <a:defRPr sz="4000" b="1" cap="all"/>
            </a:lvl1pPr>
          </a:lstStyle>
          <a:p>
            <a:r>
              <a:rPr lang="es-ES_tradnl" smtClean="0"/>
              <a:t>Clic para editar título</a:t>
            </a:r>
            <a:endParaRPr lang="es-ES_tradnl"/>
          </a:p>
        </p:txBody>
      </p:sp>
      <p:sp>
        <p:nvSpPr>
          <p:cNvPr id="3" name="Marcador de texto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06" indent="0">
              <a:buNone/>
              <a:defRPr sz="1600">
                <a:solidFill>
                  <a:schemeClr val="tx1">
                    <a:tint val="75000"/>
                  </a:schemeClr>
                </a:solidFill>
              </a:defRPr>
            </a:lvl3pPr>
            <a:lvl4pPr marL="1371460" indent="0">
              <a:buNone/>
              <a:defRPr sz="1400">
                <a:solidFill>
                  <a:schemeClr val="tx1">
                    <a:tint val="75000"/>
                  </a:schemeClr>
                </a:solidFill>
              </a:defRPr>
            </a:lvl4pPr>
            <a:lvl5pPr marL="1828613" indent="0">
              <a:buNone/>
              <a:defRPr sz="1400">
                <a:solidFill>
                  <a:schemeClr val="tx1">
                    <a:tint val="75000"/>
                  </a:schemeClr>
                </a:solidFill>
              </a:defRPr>
            </a:lvl5pPr>
            <a:lvl6pPr marL="2285766" indent="0">
              <a:buNone/>
              <a:defRPr sz="1400">
                <a:solidFill>
                  <a:schemeClr val="tx1">
                    <a:tint val="75000"/>
                  </a:schemeClr>
                </a:solidFill>
              </a:defRPr>
            </a:lvl6pPr>
            <a:lvl7pPr marL="2742920" indent="0">
              <a:buNone/>
              <a:defRPr sz="1400">
                <a:solidFill>
                  <a:schemeClr val="tx1">
                    <a:tint val="75000"/>
                  </a:schemeClr>
                </a:solidFill>
              </a:defRPr>
            </a:lvl7pPr>
            <a:lvl8pPr marL="3200072" indent="0">
              <a:buNone/>
              <a:defRPr sz="1400">
                <a:solidFill>
                  <a:schemeClr val="tx1">
                    <a:tint val="75000"/>
                  </a:schemeClr>
                </a:solidFill>
              </a:defRPr>
            </a:lvl8pPr>
            <a:lvl9pPr marL="3657226"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EDF3E112-D4BD-7844-9C0F-7FE419A24CA8}" type="datetimeFigureOut">
              <a:rPr lang="es-ES_tradnl" smtClean="0">
                <a:solidFill>
                  <a:prstClr val="black">
                    <a:tint val="75000"/>
                  </a:prstClr>
                </a:solidFill>
              </a:rPr>
              <a:pPr/>
              <a:t>29/06/2016</a:t>
            </a:fld>
            <a:endParaRPr lang="es-ES_tradnl"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1849295-05A1-884B-805D-7FAB757AC76A}" type="slidenum">
              <a:rPr lang="es-ES_tradnl" smtClean="0">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xmlns="" val="3400977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4"/>
          <p:cNvSpPr>
            <a:spLocks noGrp="1"/>
          </p:cNvSpPr>
          <p:nvPr>
            <p:ph type="dt" sz="half" idx="10"/>
          </p:nvPr>
        </p:nvSpPr>
        <p:spPr/>
        <p:txBody>
          <a:bodyPr/>
          <a:lstStyle/>
          <a:p>
            <a:fld id="{EDF3E112-D4BD-7844-9C0F-7FE419A24CA8}" type="datetimeFigureOut">
              <a:rPr lang="es-ES_tradnl" smtClean="0">
                <a:solidFill>
                  <a:prstClr val="black">
                    <a:tint val="75000"/>
                  </a:prstClr>
                </a:solidFill>
              </a:rPr>
              <a:pPr/>
              <a:t>29/06/2016</a:t>
            </a:fld>
            <a:endParaRPr lang="es-ES_tradnl"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_tradnl"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1849295-05A1-884B-805D-7FAB757AC76A}" type="slidenum">
              <a:rPr lang="es-ES_tradnl" smtClean="0">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xmlns="" val="1436725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_tradnl"/>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4645026" y="1535113"/>
            <a:ext cx="4041775"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p>
            <a:fld id="{EDF3E112-D4BD-7844-9C0F-7FE419A24CA8}" type="datetimeFigureOut">
              <a:rPr lang="es-ES_tradnl" smtClean="0">
                <a:solidFill>
                  <a:prstClr val="black">
                    <a:tint val="75000"/>
                  </a:prstClr>
                </a:solidFill>
              </a:rPr>
              <a:pPr/>
              <a:t>29/06/2016</a:t>
            </a:fld>
            <a:endParaRPr lang="es-ES_tradnl" dirty="0">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_tradnl" dirty="0">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01849295-05A1-884B-805D-7FAB757AC76A}" type="slidenum">
              <a:rPr lang="es-ES_tradnl" smtClean="0">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xmlns="" val="2542258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2"/>
          <p:cNvSpPr>
            <a:spLocks noGrp="1"/>
          </p:cNvSpPr>
          <p:nvPr>
            <p:ph type="dt" sz="half" idx="10"/>
          </p:nvPr>
        </p:nvSpPr>
        <p:spPr/>
        <p:txBody>
          <a:bodyPr/>
          <a:lstStyle/>
          <a:p>
            <a:fld id="{EDF3E112-D4BD-7844-9C0F-7FE419A24CA8}" type="datetimeFigureOut">
              <a:rPr lang="es-ES_tradnl" smtClean="0">
                <a:solidFill>
                  <a:prstClr val="black">
                    <a:tint val="75000"/>
                  </a:prstClr>
                </a:solidFill>
              </a:rPr>
              <a:pPr/>
              <a:t>29/06/2016</a:t>
            </a:fld>
            <a:endParaRPr lang="es-ES_tradnl" dirty="0">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_tradnl"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01849295-05A1-884B-805D-7FAB757AC76A}" type="slidenum">
              <a:rPr lang="es-ES_tradnl" smtClean="0">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xmlns="" val="910233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DF3E112-D4BD-7844-9C0F-7FE419A24CA8}" type="datetimeFigureOut">
              <a:rPr lang="es-ES_tradnl" smtClean="0">
                <a:solidFill>
                  <a:prstClr val="black">
                    <a:tint val="75000"/>
                  </a:prstClr>
                </a:solidFill>
              </a:rPr>
              <a:pPr/>
              <a:t>29/06/2016</a:t>
            </a:fld>
            <a:endParaRPr lang="es-ES_tradnl" dirty="0">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_tradnl" dirty="0">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01849295-05A1-884B-805D-7FAB757AC76A}" type="slidenum">
              <a:rPr lang="es-ES_tradnl" smtClean="0">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xmlns="" val="3517735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3050"/>
            <a:ext cx="3008313" cy="1162050"/>
          </a:xfrm>
        </p:spPr>
        <p:txBody>
          <a:bodyPr anchor="b"/>
          <a:lstStyle>
            <a:lvl1pPr algn="l">
              <a:defRPr sz="2000" b="1"/>
            </a:lvl1pPr>
          </a:lstStyle>
          <a:p>
            <a:r>
              <a:rPr lang="es-ES_tradnl" smtClean="0"/>
              <a:t>Clic para editar título</a:t>
            </a:r>
            <a:endParaRPr lang="es-ES_tradnl"/>
          </a:p>
        </p:txBody>
      </p:sp>
      <p:sp>
        <p:nvSpPr>
          <p:cNvPr id="3" name="Marcador de contenid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457202" y="1435101"/>
            <a:ext cx="3008313" cy="4691063"/>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EDF3E112-D4BD-7844-9C0F-7FE419A24CA8}" type="datetimeFigureOut">
              <a:rPr lang="es-ES_tradnl" smtClean="0">
                <a:solidFill>
                  <a:prstClr val="black">
                    <a:tint val="75000"/>
                  </a:prstClr>
                </a:solidFill>
              </a:rPr>
              <a:pPr/>
              <a:t>29/06/2016</a:t>
            </a:fld>
            <a:endParaRPr lang="es-ES_tradnl"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_tradnl"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1849295-05A1-884B-805D-7FAB757AC76A}" type="slidenum">
              <a:rPr lang="es-ES_tradnl" smtClean="0">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xmlns="" val="488716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lvl1pPr>
              <a:defRPr/>
            </a:lvl1pPr>
          </a:lstStyle>
          <a:p>
            <a:pPr>
              <a:defRPr/>
            </a:pPr>
            <a:fld id="{8F967E04-0DE3-4560-AEE0-B95F5ECA5B0F}" type="datetimeFigureOut">
              <a:rPr lang="es-CL"/>
              <a:pPr>
                <a:defRPr/>
              </a:pPr>
              <a:t>29-06-2016</a:t>
            </a:fld>
            <a:endParaRPr lang="es-CL" dirty="0"/>
          </a:p>
        </p:txBody>
      </p:sp>
      <p:sp>
        <p:nvSpPr>
          <p:cNvPr id="5" name="Marcador de pie de página 4"/>
          <p:cNvSpPr>
            <a:spLocks noGrp="1"/>
          </p:cNvSpPr>
          <p:nvPr>
            <p:ph type="ftr" sz="quarter" idx="11"/>
          </p:nvPr>
        </p:nvSpPr>
        <p:spPr/>
        <p:txBody>
          <a:bodyPr/>
          <a:lstStyle>
            <a:lvl1pPr>
              <a:defRPr/>
            </a:lvl1pPr>
          </a:lstStyle>
          <a:p>
            <a:pPr>
              <a:defRPr/>
            </a:pPr>
            <a:endParaRPr lang="es-CL" dirty="0"/>
          </a:p>
        </p:txBody>
      </p:sp>
      <p:sp>
        <p:nvSpPr>
          <p:cNvPr id="6" name="Marcador de número de diapositiva 5"/>
          <p:cNvSpPr>
            <a:spLocks noGrp="1"/>
          </p:cNvSpPr>
          <p:nvPr>
            <p:ph type="sldNum" sz="quarter" idx="12"/>
          </p:nvPr>
        </p:nvSpPr>
        <p:spPr/>
        <p:txBody>
          <a:bodyPr/>
          <a:lstStyle>
            <a:lvl1pPr>
              <a:defRPr/>
            </a:lvl1pPr>
          </a:lstStyle>
          <a:p>
            <a:pPr>
              <a:defRPr/>
            </a:pPr>
            <a:fld id="{C3539045-45EF-4318-8C21-19295E897E23}" type="slidenum">
              <a:rPr lang="es-CL" altLang="es-CL"/>
              <a:pPr>
                <a:defRPr/>
              </a:pPr>
              <a:t>‹Nº›</a:t>
            </a:fld>
            <a:endParaRPr lang="es-CL" altLang="es-CL" dirty="0"/>
          </a:p>
        </p:txBody>
      </p:sp>
    </p:spTree>
    <p:extLst>
      <p:ext uri="{BB962C8B-B14F-4D97-AF65-F5344CB8AC3E}">
        <p14:creationId xmlns:p14="http://schemas.microsoft.com/office/powerpoint/2010/main" xmlns="" val="31374252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_tradnl"/>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endParaRPr lang="es-ES_tradnl"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EDF3E112-D4BD-7844-9C0F-7FE419A24CA8}" type="datetimeFigureOut">
              <a:rPr lang="es-ES_tradnl" smtClean="0">
                <a:solidFill>
                  <a:prstClr val="black">
                    <a:tint val="75000"/>
                  </a:prstClr>
                </a:solidFill>
              </a:rPr>
              <a:pPr/>
              <a:t>29/06/2016</a:t>
            </a:fld>
            <a:endParaRPr lang="es-ES_tradnl"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_tradnl"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1849295-05A1-884B-805D-7FAB757AC76A}" type="slidenum">
              <a:rPr lang="es-ES_tradnl" smtClean="0">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xmlns="" val="1639679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EDF3E112-D4BD-7844-9C0F-7FE419A24CA8}" type="datetimeFigureOut">
              <a:rPr lang="es-ES_tradnl" smtClean="0">
                <a:solidFill>
                  <a:prstClr val="black">
                    <a:tint val="75000"/>
                  </a:prstClr>
                </a:solidFill>
              </a:rPr>
              <a:pPr/>
              <a:t>29/06/2016</a:t>
            </a:fld>
            <a:endParaRPr lang="es-ES_tradnl"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1849295-05A1-884B-805D-7FAB757AC76A}" type="slidenum">
              <a:rPr lang="es-ES_tradnl" smtClean="0">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xmlns="" val="1820260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0"/>
            <a:ext cx="2057400" cy="5851525"/>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457200" y="274640"/>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EDF3E112-D4BD-7844-9C0F-7FE419A24CA8}" type="datetimeFigureOut">
              <a:rPr lang="es-ES_tradnl" smtClean="0">
                <a:solidFill>
                  <a:prstClr val="black">
                    <a:tint val="75000"/>
                  </a:prstClr>
                </a:solidFill>
              </a:rPr>
              <a:pPr/>
              <a:t>29/06/2016</a:t>
            </a:fld>
            <a:endParaRPr lang="es-ES_tradnl"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1849295-05A1-884B-805D-7FAB757AC76A}" type="slidenum">
              <a:rPr lang="es-ES_tradnl" smtClean="0">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xmlns="" val="3342643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lvl1pPr>
              <a:defRPr/>
            </a:lvl1pPr>
          </a:lstStyle>
          <a:p>
            <a:pPr>
              <a:defRPr/>
            </a:pPr>
            <a:fld id="{EC96812B-0F67-4B60-B4B7-013F35C0CA9A}" type="datetimeFigureOut">
              <a:rPr lang="es-CL"/>
              <a:pPr>
                <a:defRPr/>
              </a:pPr>
              <a:t>29-06-2016</a:t>
            </a:fld>
            <a:endParaRPr lang="es-CL" dirty="0"/>
          </a:p>
        </p:txBody>
      </p:sp>
      <p:sp>
        <p:nvSpPr>
          <p:cNvPr id="5" name="Marcador de pie de página 4"/>
          <p:cNvSpPr>
            <a:spLocks noGrp="1"/>
          </p:cNvSpPr>
          <p:nvPr>
            <p:ph type="ftr" sz="quarter" idx="11"/>
          </p:nvPr>
        </p:nvSpPr>
        <p:spPr/>
        <p:txBody>
          <a:bodyPr/>
          <a:lstStyle>
            <a:lvl1pPr>
              <a:defRPr/>
            </a:lvl1pPr>
          </a:lstStyle>
          <a:p>
            <a:pPr>
              <a:defRPr/>
            </a:pPr>
            <a:endParaRPr lang="es-CL" dirty="0"/>
          </a:p>
        </p:txBody>
      </p:sp>
      <p:sp>
        <p:nvSpPr>
          <p:cNvPr id="6" name="Marcador de número de diapositiva 5"/>
          <p:cNvSpPr>
            <a:spLocks noGrp="1"/>
          </p:cNvSpPr>
          <p:nvPr>
            <p:ph type="sldNum" sz="quarter" idx="12"/>
          </p:nvPr>
        </p:nvSpPr>
        <p:spPr/>
        <p:txBody>
          <a:bodyPr/>
          <a:lstStyle>
            <a:lvl1pPr>
              <a:defRPr/>
            </a:lvl1pPr>
          </a:lstStyle>
          <a:p>
            <a:pPr>
              <a:defRPr/>
            </a:pPr>
            <a:fld id="{CDEF647A-B2CE-4606-A378-438DC77176E1}" type="slidenum">
              <a:rPr lang="es-CL" altLang="es-CL"/>
              <a:pPr>
                <a:defRPr/>
              </a:pPr>
              <a:t>‹Nº›</a:t>
            </a:fld>
            <a:endParaRPr lang="es-CL" altLang="es-CL" dirty="0"/>
          </a:p>
        </p:txBody>
      </p:sp>
    </p:spTree>
    <p:extLst>
      <p:ext uri="{BB962C8B-B14F-4D97-AF65-F5344CB8AC3E}">
        <p14:creationId xmlns:p14="http://schemas.microsoft.com/office/powerpoint/2010/main" xmlns="" val="1272317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3"/>
          <p:cNvSpPr>
            <a:spLocks noGrp="1"/>
          </p:cNvSpPr>
          <p:nvPr>
            <p:ph type="dt" sz="half" idx="10"/>
          </p:nvPr>
        </p:nvSpPr>
        <p:spPr/>
        <p:txBody>
          <a:bodyPr/>
          <a:lstStyle>
            <a:lvl1pPr>
              <a:defRPr/>
            </a:lvl1pPr>
          </a:lstStyle>
          <a:p>
            <a:pPr>
              <a:defRPr/>
            </a:pPr>
            <a:fld id="{3A1AA717-2E37-46D8-9CEF-B2249D4E4603}" type="datetimeFigureOut">
              <a:rPr lang="es-CL"/>
              <a:pPr>
                <a:defRPr/>
              </a:pPr>
              <a:t>29-06-2016</a:t>
            </a:fld>
            <a:endParaRPr lang="es-CL" dirty="0"/>
          </a:p>
        </p:txBody>
      </p:sp>
      <p:sp>
        <p:nvSpPr>
          <p:cNvPr id="6" name="Marcador de pie de página 4"/>
          <p:cNvSpPr>
            <a:spLocks noGrp="1"/>
          </p:cNvSpPr>
          <p:nvPr>
            <p:ph type="ftr" sz="quarter" idx="11"/>
          </p:nvPr>
        </p:nvSpPr>
        <p:spPr/>
        <p:txBody>
          <a:bodyPr/>
          <a:lstStyle>
            <a:lvl1pPr>
              <a:defRPr/>
            </a:lvl1pPr>
          </a:lstStyle>
          <a:p>
            <a:pPr>
              <a:defRPr/>
            </a:pPr>
            <a:endParaRPr lang="es-CL" dirty="0"/>
          </a:p>
        </p:txBody>
      </p:sp>
      <p:sp>
        <p:nvSpPr>
          <p:cNvPr id="7" name="Marcador de número de diapositiva 5"/>
          <p:cNvSpPr>
            <a:spLocks noGrp="1"/>
          </p:cNvSpPr>
          <p:nvPr>
            <p:ph type="sldNum" sz="quarter" idx="12"/>
          </p:nvPr>
        </p:nvSpPr>
        <p:spPr/>
        <p:txBody>
          <a:bodyPr/>
          <a:lstStyle>
            <a:lvl1pPr>
              <a:defRPr/>
            </a:lvl1pPr>
          </a:lstStyle>
          <a:p>
            <a:pPr>
              <a:defRPr/>
            </a:pPr>
            <a:fld id="{43FC8A18-7D64-446C-8457-98DC9002EA61}" type="slidenum">
              <a:rPr lang="es-CL" altLang="es-CL"/>
              <a:pPr>
                <a:defRPr/>
              </a:pPr>
              <a:t>‹Nº›</a:t>
            </a:fld>
            <a:endParaRPr lang="es-CL" altLang="es-CL" dirty="0"/>
          </a:p>
        </p:txBody>
      </p:sp>
    </p:spTree>
    <p:extLst>
      <p:ext uri="{BB962C8B-B14F-4D97-AF65-F5344CB8AC3E}">
        <p14:creationId xmlns:p14="http://schemas.microsoft.com/office/powerpoint/2010/main" xmlns="" val="3294139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3"/>
          <p:cNvSpPr>
            <a:spLocks noGrp="1"/>
          </p:cNvSpPr>
          <p:nvPr>
            <p:ph type="dt" sz="half" idx="10"/>
          </p:nvPr>
        </p:nvSpPr>
        <p:spPr/>
        <p:txBody>
          <a:bodyPr/>
          <a:lstStyle>
            <a:lvl1pPr>
              <a:defRPr/>
            </a:lvl1pPr>
          </a:lstStyle>
          <a:p>
            <a:pPr>
              <a:defRPr/>
            </a:pPr>
            <a:fld id="{95E506C9-678D-4F1E-AF52-1913373CBA94}" type="datetimeFigureOut">
              <a:rPr lang="es-CL"/>
              <a:pPr>
                <a:defRPr/>
              </a:pPr>
              <a:t>29-06-2016</a:t>
            </a:fld>
            <a:endParaRPr lang="es-CL" dirty="0"/>
          </a:p>
        </p:txBody>
      </p:sp>
      <p:sp>
        <p:nvSpPr>
          <p:cNvPr id="8" name="Marcador de pie de página 4"/>
          <p:cNvSpPr>
            <a:spLocks noGrp="1"/>
          </p:cNvSpPr>
          <p:nvPr>
            <p:ph type="ftr" sz="quarter" idx="11"/>
          </p:nvPr>
        </p:nvSpPr>
        <p:spPr/>
        <p:txBody>
          <a:bodyPr/>
          <a:lstStyle>
            <a:lvl1pPr>
              <a:defRPr/>
            </a:lvl1pPr>
          </a:lstStyle>
          <a:p>
            <a:pPr>
              <a:defRPr/>
            </a:pPr>
            <a:endParaRPr lang="es-CL" dirty="0"/>
          </a:p>
        </p:txBody>
      </p:sp>
      <p:sp>
        <p:nvSpPr>
          <p:cNvPr id="9" name="Marcador de número de diapositiva 5"/>
          <p:cNvSpPr>
            <a:spLocks noGrp="1"/>
          </p:cNvSpPr>
          <p:nvPr>
            <p:ph type="sldNum" sz="quarter" idx="12"/>
          </p:nvPr>
        </p:nvSpPr>
        <p:spPr/>
        <p:txBody>
          <a:bodyPr/>
          <a:lstStyle>
            <a:lvl1pPr>
              <a:defRPr/>
            </a:lvl1pPr>
          </a:lstStyle>
          <a:p>
            <a:pPr>
              <a:defRPr/>
            </a:pPr>
            <a:fld id="{FC5C3C47-0C28-44BE-B523-72752BE0F0BE}" type="slidenum">
              <a:rPr lang="es-CL" altLang="es-CL"/>
              <a:pPr>
                <a:defRPr/>
              </a:pPr>
              <a:t>‹Nº›</a:t>
            </a:fld>
            <a:endParaRPr lang="es-CL" altLang="es-CL" dirty="0"/>
          </a:p>
        </p:txBody>
      </p:sp>
    </p:spTree>
    <p:extLst>
      <p:ext uri="{BB962C8B-B14F-4D97-AF65-F5344CB8AC3E}">
        <p14:creationId xmlns:p14="http://schemas.microsoft.com/office/powerpoint/2010/main" xmlns="" val="485852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3"/>
          <p:cNvSpPr>
            <a:spLocks noGrp="1"/>
          </p:cNvSpPr>
          <p:nvPr>
            <p:ph type="dt" sz="half" idx="10"/>
          </p:nvPr>
        </p:nvSpPr>
        <p:spPr/>
        <p:txBody>
          <a:bodyPr/>
          <a:lstStyle>
            <a:lvl1pPr>
              <a:defRPr/>
            </a:lvl1pPr>
          </a:lstStyle>
          <a:p>
            <a:pPr>
              <a:defRPr/>
            </a:pPr>
            <a:fld id="{2CF4E0DD-09B2-479D-BC39-763E31F41C70}" type="datetimeFigureOut">
              <a:rPr lang="es-CL"/>
              <a:pPr>
                <a:defRPr/>
              </a:pPr>
              <a:t>29-06-2016</a:t>
            </a:fld>
            <a:endParaRPr lang="es-CL" dirty="0"/>
          </a:p>
        </p:txBody>
      </p:sp>
      <p:sp>
        <p:nvSpPr>
          <p:cNvPr id="4" name="Marcador de pie de página 4"/>
          <p:cNvSpPr>
            <a:spLocks noGrp="1"/>
          </p:cNvSpPr>
          <p:nvPr>
            <p:ph type="ftr" sz="quarter" idx="11"/>
          </p:nvPr>
        </p:nvSpPr>
        <p:spPr/>
        <p:txBody>
          <a:bodyPr/>
          <a:lstStyle>
            <a:lvl1pPr>
              <a:defRPr/>
            </a:lvl1pPr>
          </a:lstStyle>
          <a:p>
            <a:pPr>
              <a:defRPr/>
            </a:pPr>
            <a:endParaRPr lang="es-CL" dirty="0"/>
          </a:p>
        </p:txBody>
      </p:sp>
      <p:sp>
        <p:nvSpPr>
          <p:cNvPr id="5" name="Marcador de número de diapositiva 5"/>
          <p:cNvSpPr>
            <a:spLocks noGrp="1"/>
          </p:cNvSpPr>
          <p:nvPr>
            <p:ph type="sldNum" sz="quarter" idx="12"/>
          </p:nvPr>
        </p:nvSpPr>
        <p:spPr/>
        <p:txBody>
          <a:bodyPr/>
          <a:lstStyle>
            <a:lvl1pPr>
              <a:defRPr/>
            </a:lvl1pPr>
          </a:lstStyle>
          <a:p>
            <a:pPr>
              <a:defRPr/>
            </a:pPr>
            <a:fld id="{E05009D7-5FFC-4F50-B078-B4DD214D0FE8}" type="slidenum">
              <a:rPr lang="es-CL" altLang="es-CL"/>
              <a:pPr>
                <a:defRPr/>
              </a:pPr>
              <a:t>‹Nº›</a:t>
            </a:fld>
            <a:endParaRPr lang="es-CL" altLang="es-CL" dirty="0"/>
          </a:p>
        </p:txBody>
      </p:sp>
    </p:spTree>
    <p:extLst>
      <p:ext uri="{BB962C8B-B14F-4D97-AF65-F5344CB8AC3E}">
        <p14:creationId xmlns:p14="http://schemas.microsoft.com/office/powerpoint/2010/main" xmlns="" val="1112226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58674F86-048A-4F7D-968A-66ADD8664A12}" type="datetimeFigureOut">
              <a:rPr lang="es-CL"/>
              <a:pPr>
                <a:defRPr/>
              </a:pPr>
              <a:t>29-06-2016</a:t>
            </a:fld>
            <a:endParaRPr lang="es-CL" dirty="0"/>
          </a:p>
        </p:txBody>
      </p:sp>
      <p:sp>
        <p:nvSpPr>
          <p:cNvPr id="3" name="Marcador de pie de página 4"/>
          <p:cNvSpPr>
            <a:spLocks noGrp="1"/>
          </p:cNvSpPr>
          <p:nvPr>
            <p:ph type="ftr" sz="quarter" idx="11"/>
          </p:nvPr>
        </p:nvSpPr>
        <p:spPr/>
        <p:txBody>
          <a:bodyPr/>
          <a:lstStyle>
            <a:lvl1pPr>
              <a:defRPr/>
            </a:lvl1pPr>
          </a:lstStyle>
          <a:p>
            <a:pPr>
              <a:defRPr/>
            </a:pPr>
            <a:endParaRPr lang="es-CL" dirty="0"/>
          </a:p>
        </p:txBody>
      </p:sp>
      <p:sp>
        <p:nvSpPr>
          <p:cNvPr id="4" name="Marcador de número de diapositiva 5"/>
          <p:cNvSpPr>
            <a:spLocks noGrp="1"/>
          </p:cNvSpPr>
          <p:nvPr>
            <p:ph type="sldNum" sz="quarter" idx="12"/>
          </p:nvPr>
        </p:nvSpPr>
        <p:spPr/>
        <p:txBody>
          <a:bodyPr/>
          <a:lstStyle>
            <a:lvl1pPr>
              <a:defRPr/>
            </a:lvl1pPr>
          </a:lstStyle>
          <a:p>
            <a:pPr>
              <a:defRPr/>
            </a:pPr>
            <a:fld id="{543536B2-8BFF-43A1-BEC3-3F4B0D4E607D}" type="slidenum">
              <a:rPr lang="es-CL" altLang="es-CL"/>
              <a:pPr>
                <a:defRPr/>
              </a:pPr>
              <a:t>‹Nº›</a:t>
            </a:fld>
            <a:endParaRPr lang="es-CL" altLang="es-CL" dirty="0"/>
          </a:p>
        </p:txBody>
      </p:sp>
    </p:spTree>
    <p:extLst>
      <p:ext uri="{BB962C8B-B14F-4D97-AF65-F5344CB8AC3E}">
        <p14:creationId xmlns:p14="http://schemas.microsoft.com/office/powerpoint/2010/main" xmlns="" val="2714397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3"/>
          <p:cNvSpPr>
            <a:spLocks noGrp="1"/>
          </p:cNvSpPr>
          <p:nvPr>
            <p:ph type="dt" sz="half" idx="10"/>
          </p:nvPr>
        </p:nvSpPr>
        <p:spPr/>
        <p:txBody>
          <a:bodyPr/>
          <a:lstStyle>
            <a:lvl1pPr>
              <a:defRPr/>
            </a:lvl1pPr>
          </a:lstStyle>
          <a:p>
            <a:pPr>
              <a:defRPr/>
            </a:pPr>
            <a:fld id="{2F93FCAC-F33A-46BB-83F6-79045C71D1C1}" type="datetimeFigureOut">
              <a:rPr lang="es-CL"/>
              <a:pPr>
                <a:defRPr/>
              </a:pPr>
              <a:t>29-06-2016</a:t>
            </a:fld>
            <a:endParaRPr lang="es-CL" dirty="0"/>
          </a:p>
        </p:txBody>
      </p:sp>
      <p:sp>
        <p:nvSpPr>
          <p:cNvPr id="6" name="Marcador de pie de página 4"/>
          <p:cNvSpPr>
            <a:spLocks noGrp="1"/>
          </p:cNvSpPr>
          <p:nvPr>
            <p:ph type="ftr" sz="quarter" idx="11"/>
          </p:nvPr>
        </p:nvSpPr>
        <p:spPr/>
        <p:txBody>
          <a:bodyPr/>
          <a:lstStyle>
            <a:lvl1pPr>
              <a:defRPr/>
            </a:lvl1pPr>
          </a:lstStyle>
          <a:p>
            <a:pPr>
              <a:defRPr/>
            </a:pPr>
            <a:endParaRPr lang="es-CL" dirty="0"/>
          </a:p>
        </p:txBody>
      </p:sp>
      <p:sp>
        <p:nvSpPr>
          <p:cNvPr id="7" name="Marcador de número de diapositiva 5"/>
          <p:cNvSpPr>
            <a:spLocks noGrp="1"/>
          </p:cNvSpPr>
          <p:nvPr>
            <p:ph type="sldNum" sz="quarter" idx="12"/>
          </p:nvPr>
        </p:nvSpPr>
        <p:spPr/>
        <p:txBody>
          <a:bodyPr/>
          <a:lstStyle>
            <a:lvl1pPr>
              <a:defRPr/>
            </a:lvl1pPr>
          </a:lstStyle>
          <a:p>
            <a:pPr>
              <a:defRPr/>
            </a:pPr>
            <a:fld id="{67FA5A76-BDBD-4B2D-A32D-FE1E2688CAE9}" type="slidenum">
              <a:rPr lang="es-CL" altLang="es-CL"/>
              <a:pPr>
                <a:defRPr/>
              </a:pPr>
              <a:t>‹Nº›</a:t>
            </a:fld>
            <a:endParaRPr lang="es-CL" altLang="es-CL" dirty="0"/>
          </a:p>
        </p:txBody>
      </p:sp>
    </p:spTree>
    <p:extLst>
      <p:ext uri="{BB962C8B-B14F-4D97-AF65-F5344CB8AC3E}">
        <p14:creationId xmlns:p14="http://schemas.microsoft.com/office/powerpoint/2010/main" xmlns="" val="303760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dirty="0"/>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3"/>
          <p:cNvSpPr>
            <a:spLocks noGrp="1"/>
          </p:cNvSpPr>
          <p:nvPr>
            <p:ph type="dt" sz="half" idx="10"/>
          </p:nvPr>
        </p:nvSpPr>
        <p:spPr/>
        <p:txBody>
          <a:bodyPr/>
          <a:lstStyle>
            <a:lvl1pPr>
              <a:defRPr/>
            </a:lvl1pPr>
          </a:lstStyle>
          <a:p>
            <a:pPr>
              <a:defRPr/>
            </a:pPr>
            <a:fld id="{EF26FF60-99AF-4C9F-987B-907AF61712CB}" type="datetimeFigureOut">
              <a:rPr lang="es-CL"/>
              <a:pPr>
                <a:defRPr/>
              </a:pPr>
              <a:t>29-06-2016</a:t>
            </a:fld>
            <a:endParaRPr lang="es-CL" dirty="0"/>
          </a:p>
        </p:txBody>
      </p:sp>
      <p:sp>
        <p:nvSpPr>
          <p:cNvPr id="6" name="Marcador de pie de página 4"/>
          <p:cNvSpPr>
            <a:spLocks noGrp="1"/>
          </p:cNvSpPr>
          <p:nvPr>
            <p:ph type="ftr" sz="quarter" idx="11"/>
          </p:nvPr>
        </p:nvSpPr>
        <p:spPr/>
        <p:txBody>
          <a:bodyPr/>
          <a:lstStyle>
            <a:lvl1pPr>
              <a:defRPr/>
            </a:lvl1pPr>
          </a:lstStyle>
          <a:p>
            <a:pPr>
              <a:defRPr/>
            </a:pPr>
            <a:endParaRPr lang="es-CL" dirty="0"/>
          </a:p>
        </p:txBody>
      </p:sp>
      <p:sp>
        <p:nvSpPr>
          <p:cNvPr id="7" name="Marcador de número de diapositiva 5"/>
          <p:cNvSpPr>
            <a:spLocks noGrp="1"/>
          </p:cNvSpPr>
          <p:nvPr>
            <p:ph type="sldNum" sz="quarter" idx="12"/>
          </p:nvPr>
        </p:nvSpPr>
        <p:spPr/>
        <p:txBody>
          <a:bodyPr/>
          <a:lstStyle>
            <a:lvl1pPr>
              <a:defRPr/>
            </a:lvl1pPr>
          </a:lstStyle>
          <a:p>
            <a:pPr>
              <a:defRPr/>
            </a:pPr>
            <a:fld id="{A525DB6F-AA21-47EB-B458-A5DFDD15708B}" type="slidenum">
              <a:rPr lang="es-CL" altLang="es-CL"/>
              <a:pPr>
                <a:defRPr/>
              </a:pPr>
              <a:t>‹Nº›</a:t>
            </a:fld>
            <a:endParaRPr lang="es-CL" altLang="es-CL" dirty="0"/>
          </a:p>
        </p:txBody>
      </p:sp>
    </p:spTree>
    <p:extLst>
      <p:ext uri="{BB962C8B-B14F-4D97-AF65-F5344CB8AC3E}">
        <p14:creationId xmlns:p14="http://schemas.microsoft.com/office/powerpoint/2010/main" xmlns="" val="4050110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smtClean="0"/>
              <a:t>Haga clic para modificar el estilo de título del patrón</a:t>
            </a:r>
            <a:endParaRPr lang="es-CL" altLang="es-CL" smtClean="0"/>
          </a:p>
        </p:txBody>
      </p:sp>
      <p:sp>
        <p:nvSpPr>
          <p:cNvPr id="1027" name="Marcador de texto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smtClean="0"/>
              <a:t>Editar el estilo de texto del patrón</a:t>
            </a:r>
          </a:p>
          <a:p>
            <a:pPr lvl="1"/>
            <a:r>
              <a:rPr lang="es-ES" altLang="es-CL" smtClean="0"/>
              <a:t>Segundo nivel</a:t>
            </a:r>
          </a:p>
          <a:p>
            <a:pPr lvl="2"/>
            <a:r>
              <a:rPr lang="es-ES" altLang="es-CL" smtClean="0"/>
              <a:t>Tercer nivel</a:t>
            </a:r>
          </a:p>
          <a:p>
            <a:pPr lvl="3"/>
            <a:r>
              <a:rPr lang="es-ES" altLang="es-CL" smtClean="0"/>
              <a:t>Cuarto nivel</a:t>
            </a:r>
          </a:p>
          <a:p>
            <a:pPr lvl="4"/>
            <a:r>
              <a:rPr lang="es-ES" altLang="es-CL" smtClean="0"/>
              <a:t>Quinto nivel</a:t>
            </a:r>
            <a:endParaRPr lang="es-CL" altLang="es-CL" smtClean="0"/>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0DE4EABF-CADD-4BE8-9540-741083633231}" type="datetimeFigureOut">
              <a:rPr lang="es-CL"/>
              <a:pPr>
                <a:defRPr/>
              </a:pPr>
              <a:t>29-06-2016</a:t>
            </a:fld>
            <a:endParaRPr lang="es-CL" dirty="0"/>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CL" dirty="0"/>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2DB6DBE5-896E-4852-84BD-B3855F318C62}" type="slidenum">
              <a:rPr lang="es-CL" altLang="es-CL"/>
              <a:pPr>
                <a:defRPr/>
              </a:pPr>
              <a:t>‹Nº›</a:t>
            </a:fld>
            <a:endParaRPr lang="es-CL" altLang="es-C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30" tIns="45716" rIns="91430" bIns="45716" rtlCol="0" anchor="ctr">
            <a:normAutofit/>
          </a:bodyPr>
          <a:lstStyle/>
          <a:p>
            <a:r>
              <a:rPr lang="es-ES_tradnl" smtClean="0"/>
              <a:t>Clic para editar título</a:t>
            </a:r>
            <a:endParaRPr lang="es-ES_tradnl"/>
          </a:p>
        </p:txBody>
      </p:sp>
      <p:sp>
        <p:nvSpPr>
          <p:cNvPr id="3" name="Marcador de texto 2"/>
          <p:cNvSpPr>
            <a:spLocks noGrp="1"/>
          </p:cNvSpPr>
          <p:nvPr>
            <p:ph type="body" idx="1"/>
          </p:nvPr>
        </p:nvSpPr>
        <p:spPr>
          <a:xfrm>
            <a:off x="457200" y="1600202"/>
            <a:ext cx="8229600" cy="4525963"/>
          </a:xfrm>
          <a:prstGeom prst="rect">
            <a:avLst/>
          </a:prstGeom>
        </p:spPr>
        <p:txBody>
          <a:bodyPr vert="horz" lIns="91430" tIns="45716" rIns="91430" bIns="45716"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2"/>
          </p:nvPr>
        </p:nvSpPr>
        <p:spPr>
          <a:xfrm>
            <a:off x="457200" y="6356352"/>
            <a:ext cx="2133600" cy="365125"/>
          </a:xfrm>
          <a:prstGeom prst="rect">
            <a:avLst/>
          </a:prstGeom>
        </p:spPr>
        <p:txBody>
          <a:bodyPr vert="horz" lIns="91430" tIns="45716" rIns="91430" bIns="45716" rtlCol="0" anchor="ctr"/>
          <a:lstStyle>
            <a:lvl1pPr algn="l">
              <a:defRPr sz="1200">
                <a:solidFill>
                  <a:schemeClr val="tx1">
                    <a:tint val="75000"/>
                  </a:schemeClr>
                </a:solidFill>
              </a:defRPr>
            </a:lvl1pPr>
          </a:lstStyle>
          <a:p>
            <a:pPr defTabSz="457154" eaLnBrk="1" fontAlgn="auto" hangingPunct="1">
              <a:spcBef>
                <a:spcPts val="0"/>
              </a:spcBef>
              <a:spcAft>
                <a:spcPts val="0"/>
              </a:spcAft>
            </a:pPr>
            <a:fld id="{EDF3E112-D4BD-7844-9C0F-7FE419A24CA8}" type="datetimeFigureOut">
              <a:rPr lang="es-ES_tradnl" smtClean="0">
                <a:solidFill>
                  <a:prstClr val="black">
                    <a:tint val="75000"/>
                  </a:prstClr>
                </a:solidFill>
                <a:latin typeface="Calibri"/>
                <a:cs typeface="+mn-cs"/>
              </a:rPr>
              <a:pPr defTabSz="457154" eaLnBrk="1" fontAlgn="auto" hangingPunct="1">
                <a:spcBef>
                  <a:spcPts val="0"/>
                </a:spcBef>
                <a:spcAft>
                  <a:spcPts val="0"/>
                </a:spcAft>
              </a:pPr>
              <a:t>29/06/2016</a:t>
            </a:fld>
            <a:endParaRPr lang="es-ES_tradnl" dirty="0">
              <a:solidFill>
                <a:prstClr val="black">
                  <a:tint val="75000"/>
                </a:prstClr>
              </a:solidFill>
              <a:latin typeface="Calibri"/>
              <a:cs typeface="+mn-cs"/>
            </a:endParaRPr>
          </a:p>
        </p:txBody>
      </p:sp>
      <p:sp>
        <p:nvSpPr>
          <p:cNvPr id="5" name="Marcador de pie de página 4"/>
          <p:cNvSpPr>
            <a:spLocks noGrp="1"/>
          </p:cNvSpPr>
          <p:nvPr>
            <p:ph type="ftr" sz="quarter" idx="3"/>
          </p:nvPr>
        </p:nvSpPr>
        <p:spPr>
          <a:xfrm>
            <a:off x="3124201" y="6356352"/>
            <a:ext cx="2895600" cy="365125"/>
          </a:xfrm>
          <a:prstGeom prst="rect">
            <a:avLst/>
          </a:prstGeom>
        </p:spPr>
        <p:txBody>
          <a:bodyPr vert="horz" lIns="91430" tIns="45716" rIns="91430" bIns="45716" rtlCol="0" anchor="ctr"/>
          <a:lstStyle>
            <a:lvl1pPr algn="ctr">
              <a:defRPr sz="1200">
                <a:solidFill>
                  <a:schemeClr val="tx1">
                    <a:tint val="75000"/>
                  </a:schemeClr>
                </a:solidFill>
              </a:defRPr>
            </a:lvl1pPr>
          </a:lstStyle>
          <a:p>
            <a:pPr defTabSz="457154" eaLnBrk="1" fontAlgn="auto" hangingPunct="1">
              <a:spcBef>
                <a:spcPts val="0"/>
              </a:spcBef>
              <a:spcAft>
                <a:spcPts val="0"/>
              </a:spcAft>
            </a:pPr>
            <a:endParaRPr lang="es-ES_tradnl" dirty="0">
              <a:solidFill>
                <a:prstClr val="black">
                  <a:tint val="75000"/>
                </a:prstClr>
              </a:solidFill>
              <a:latin typeface="Calibri"/>
              <a:cs typeface="+mn-cs"/>
            </a:endParaRPr>
          </a:p>
        </p:txBody>
      </p:sp>
      <p:sp>
        <p:nvSpPr>
          <p:cNvPr id="6" name="Marcador de número de diapositiva 5"/>
          <p:cNvSpPr>
            <a:spLocks noGrp="1"/>
          </p:cNvSpPr>
          <p:nvPr>
            <p:ph type="sldNum" sz="quarter" idx="4"/>
          </p:nvPr>
        </p:nvSpPr>
        <p:spPr>
          <a:xfrm>
            <a:off x="6553200" y="6356352"/>
            <a:ext cx="2133600" cy="365125"/>
          </a:xfrm>
          <a:prstGeom prst="rect">
            <a:avLst/>
          </a:prstGeom>
        </p:spPr>
        <p:txBody>
          <a:bodyPr vert="horz" lIns="91430" tIns="45716" rIns="91430" bIns="45716" rtlCol="0" anchor="ctr"/>
          <a:lstStyle>
            <a:lvl1pPr algn="r">
              <a:defRPr sz="1200">
                <a:solidFill>
                  <a:schemeClr val="tx1">
                    <a:tint val="75000"/>
                  </a:schemeClr>
                </a:solidFill>
              </a:defRPr>
            </a:lvl1pPr>
          </a:lstStyle>
          <a:p>
            <a:pPr defTabSz="457154" eaLnBrk="1" fontAlgn="auto" hangingPunct="1">
              <a:spcBef>
                <a:spcPts val="0"/>
              </a:spcBef>
              <a:spcAft>
                <a:spcPts val="0"/>
              </a:spcAft>
            </a:pPr>
            <a:fld id="{01849295-05A1-884B-805D-7FAB757AC76A}" type="slidenum">
              <a:rPr lang="es-ES_tradnl" smtClean="0">
                <a:solidFill>
                  <a:prstClr val="black">
                    <a:tint val="75000"/>
                  </a:prstClr>
                </a:solidFill>
                <a:latin typeface="Calibri"/>
                <a:cs typeface="+mn-cs"/>
              </a:rPr>
              <a:pPr defTabSz="457154" eaLnBrk="1" fontAlgn="auto" hangingPunct="1">
                <a:spcBef>
                  <a:spcPts val="0"/>
                </a:spcBef>
                <a:spcAft>
                  <a:spcPts val="0"/>
                </a:spcAft>
              </a:pPr>
              <a:t>‹Nº›</a:t>
            </a:fld>
            <a:endParaRPr lang="es-ES_tradnl" dirty="0">
              <a:solidFill>
                <a:prstClr val="black">
                  <a:tint val="75000"/>
                </a:prstClr>
              </a:solidFill>
              <a:latin typeface="Calibri"/>
              <a:cs typeface="+mn-cs"/>
            </a:endParaRPr>
          </a:p>
        </p:txBody>
      </p:sp>
    </p:spTree>
    <p:extLst>
      <p:ext uri="{BB962C8B-B14F-4D97-AF65-F5344CB8AC3E}">
        <p14:creationId xmlns:p14="http://schemas.microsoft.com/office/powerpoint/2010/main" xmlns="" val="39830446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154" rtl="0" eaLnBrk="1" latinLnBrk="0" hangingPunct="1">
        <a:spcBef>
          <a:spcPct val="0"/>
        </a:spcBef>
        <a:buNone/>
        <a:defRPr sz="4400" kern="1200">
          <a:solidFill>
            <a:schemeClr val="tx1"/>
          </a:solidFill>
          <a:latin typeface="+mj-lt"/>
          <a:ea typeface="+mj-ea"/>
          <a:cs typeface="+mj-cs"/>
        </a:defRPr>
      </a:lvl1pPr>
    </p:titleStyle>
    <p:bodyStyle>
      <a:lvl1pPr marL="342865" indent="-342865" algn="l" defTabSz="457154" rtl="0" eaLnBrk="1" latinLnBrk="0" hangingPunct="1">
        <a:spcBef>
          <a:spcPct val="20000"/>
        </a:spcBef>
        <a:buFont typeface="Arial"/>
        <a:buChar char="•"/>
        <a:defRPr sz="3200" kern="1200">
          <a:solidFill>
            <a:schemeClr val="tx1"/>
          </a:solidFill>
          <a:latin typeface="+mn-lt"/>
          <a:ea typeface="+mn-ea"/>
          <a:cs typeface="+mn-cs"/>
        </a:defRPr>
      </a:lvl1pPr>
      <a:lvl2pPr marL="742874" indent="-285722" algn="l" defTabSz="457154" rtl="0" eaLnBrk="1" latinLnBrk="0" hangingPunct="1">
        <a:spcBef>
          <a:spcPct val="20000"/>
        </a:spcBef>
        <a:buFont typeface="Arial"/>
        <a:buChar char="–"/>
        <a:defRPr sz="2800" kern="1200">
          <a:solidFill>
            <a:schemeClr val="tx1"/>
          </a:solidFill>
          <a:latin typeface="+mn-lt"/>
          <a:ea typeface="+mn-ea"/>
          <a:cs typeface="+mn-cs"/>
        </a:defRPr>
      </a:lvl2pPr>
      <a:lvl3pPr marL="1142883" indent="-228576" algn="l" defTabSz="457154" rtl="0" eaLnBrk="1" latinLnBrk="0" hangingPunct="1">
        <a:spcBef>
          <a:spcPct val="20000"/>
        </a:spcBef>
        <a:buFont typeface="Arial"/>
        <a:buChar char="•"/>
        <a:defRPr sz="2400" kern="1200">
          <a:solidFill>
            <a:schemeClr val="tx1"/>
          </a:solidFill>
          <a:latin typeface="+mn-lt"/>
          <a:ea typeface="+mn-ea"/>
          <a:cs typeface="+mn-cs"/>
        </a:defRPr>
      </a:lvl3pPr>
      <a:lvl4pPr marL="1600036" indent="-228576" algn="l" defTabSz="457154" rtl="0" eaLnBrk="1" latinLnBrk="0" hangingPunct="1">
        <a:spcBef>
          <a:spcPct val="20000"/>
        </a:spcBef>
        <a:buFont typeface="Arial"/>
        <a:buChar char="–"/>
        <a:defRPr sz="2000" kern="1200">
          <a:solidFill>
            <a:schemeClr val="tx1"/>
          </a:solidFill>
          <a:latin typeface="+mn-lt"/>
          <a:ea typeface="+mn-ea"/>
          <a:cs typeface="+mn-cs"/>
        </a:defRPr>
      </a:lvl4pPr>
      <a:lvl5pPr marL="2057190" indent="-228576" algn="l" defTabSz="457154" rtl="0" eaLnBrk="1" latinLnBrk="0" hangingPunct="1">
        <a:spcBef>
          <a:spcPct val="20000"/>
        </a:spcBef>
        <a:buFont typeface="Arial"/>
        <a:buChar char="»"/>
        <a:defRPr sz="2000" kern="1200">
          <a:solidFill>
            <a:schemeClr val="tx1"/>
          </a:solidFill>
          <a:latin typeface="+mn-lt"/>
          <a:ea typeface="+mn-ea"/>
          <a:cs typeface="+mn-cs"/>
        </a:defRPr>
      </a:lvl5pPr>
      <a:lvl6pPr marL="2514343" indent="-228576" algn="l" defTabSz="457154" rtl="0" eaLnBrk="1" latinLnBrk="0" hangingPunct="1">
        <a:spcBef>
          <a:spcPct val="20000"/>
        </a:spcBef>
        <a:buFont typeface="Arial"/>
        <a:buChar char="•"/>
        <a:defRPr sz="2000" kern="1200">
          <a:solidFill>
            <a:schemeClr val="tx1"/>
          </a:solidFill>
          <a:latin typeface="+mn-lt"/>
          <a:ea typeface="+mn-ea"/>
          <a:cs typeface="+mn-cs"/>
        </a:defRPr>
      </a:lvl6pPr>
      <a:lvl7pPr marL="2971496" indent="-228576" algn="l" defTabSz="457154" rtl="0" eaLnBrk="1" latinLnBrk="0" hangingPunct="1">
        <a:spcBef>
          <a:spcPct val="20000"/>
        </a:spcBef>
        <a:buFont typeface="Arial"/>
        <a:buChar char="•"/>
        <a:defRPr sz="2000" kern="1200">
          <a:solidFill>
            <a:schemeClr val="tx1"/>
          </a:solidFill>
          <a:latin typeface="+mn-lt"/>
          <a:ea typeface="+mn-ea"/>
          <a:cs typeface="+mn-cs"/>
        </a:defRPr>
      </a:lvl7pPr>
      <a:lvl8pPr marL="3428650" indent="-228576" algn="l" defTabSz="457154" rtl="0" eaLnBrk="1" latinLnBrk="0" hangingPunct="1">
        <a:spcBef>
          <a:spcPct val="20000"/>
        </a:spcBef>
        <a:buFont typeface="Arial"/>
        <a:buChar char="•"/>
        <a:defRPr sz="2000" kern="1200">
          <a:solidFill>
            <a:schemeClr val="tx1"/>
          </a:solidFill>
          <a:latin typeface="+mn-lt"/>
          <a:ea typeface="+mn-ea"/>
          <a:cs typeface="+mn-cs"/>
        </a:defRPr>
      </a:lvl8pPr>
      <a:lvl9pPr marL="3885802" indent="-228576" algn="l" defTabSz="45715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6" algn="l" defTabSz="457154" rtl="0" eaLnBrk="1" latinLnBrk="0" hangingPunct="1">
        <a:defRPr sz="1800" kern="1200">
          <a:solidFill>
            <a:schemeClr val="tx1"/>
          </a:solidFill>
          <a:latin typeface="+mn-lt"/>
          <a:ea typeface="+mn-ea"/>
          <a:cs typeface="+mn-cs"/>
        </a:defRPr>
      </a:lvl3pPr>
      <a:lvl4pPr marL="1371460" algn="l" defTabSz="457154" rtl="0" eaLnBrk="1" latinLnBrk="0" hangingPunct="1">
        <a:defRPr sz="1800" kern="1200">
          <a:solidFill>
            <a:schemeClr val="tx1"/>
          </a:solidFill>
          <a:latin typeface="+mn-lt"/>
          <a:ea typeface="+mn-ea"/>
          <a:cs typeface="+mn-cs"/>
        </a:defRPr>
      </a:lvl4pPr>
      <a:lvl5pPr marL="1828613" algn="l" defTabSz="457154" rtl="0" eaLnBrk="1" latinLnBrk="0" hangingPunct="1">
        <a:defRPr sz="1800" kern="1200">
          <a:solidFill>
            <a:schemeClr val="tx1"/>
          </a:solidFill>
          <a:latin typeface="+mn-lt"/>
          <a:ea typeface="+mn-ea"/>
          <a:cs typeface="+mn-cs"/>
        </a:defRPr>
      </a:lvl5pPr>
      <a:lvl6pPr marL="2285766" algn="l" defTabSz="457154" rtl="0" eaLnBrk="1" latinLnBrk="0" hangingPunct="1">
        <a:defRPr sz="1800" kern="1200">
          <a:solidFill>
            <a:schemeClr val="tx1"/>
          </a:solidFill>
          <a:latin typeface="+mn-lt"/>
          <a:ea typeface="+mn-ea"/>
          <a:cs typeface="+mn-cs"/>
        </a:defRPr>
      </a:lvl6pPr>
      <a:lvl7pPr marL="2742920" algn="l" defTabSz="457154" rtl="0" eaLnBrk="1" latinLnBrk="0" hangingPunct="1">
        <a:defRPr sz="1800" kern="1200">
          <a:solidFill>
            <a:schemeClr val="tx1"/>
          </a:solidFill>
          <a:latin typeface="+mn-lt"/>
          <a:ea typeface="+mn-ea"/>
          <a:cs typeface="+mn-cs"/>
        </a:defRPr>
      </a:lvl7pPr>
      <a:lvl8pPr marL="3200072" algn="l" defTabSz="457154" rtl="0" eaLnBrk="1" latinLnBrk="0" hangingPunct="1">
        <a:defRPr sz="1800" kern="1200">
          <a:solidFill>
            <a:schemeClr val="tx1"/>
          </a:solidFill>
          <a:latin typeface="+mn-lt"/>
          <a:ea typeface="+mn-ea"/>
          <a:cs typeface="+mn-cs"/>
        </a:defRPr>
      </a:lvl8pPr>
      <a:lvl9pPr marL="3657226" algn="l" defTabSz="4571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5867400" y="-76187"/>
            <a:ext cx="3733800" cy="1282561"/>
          </a:xfrm>
          <a:prstGeom prst="rect">
            <a:avLst/>
          </a:prstGeom>
          <a:noFill/>
        </p:spPr>
        <p:txBody>
          <a:bodyPr wrap="square" lIns="91378" tIns="45690" rIns="91378" bIns="45690" rtlCol="0">
            <a:spAutoFit/>
          </a:bodyPr>
          <a:lstStyle/>
          <a:p>
            <a:pPr defTabSz="457154" eaLnBrk="1" fontAlgn="auto" hangingPunct="1">
              <a:spcBef>
                <a:spcPts val="0"/>
              </a:spcBef>
              <a:spcAft>
                <a:spcPts val="0"/>
              </a:spcAft>
            </a:pPr>
            <a:r>
              <a:rPr lang="es-ES_tradnl" sz="3900" dirty="0">
                <a:solidFill>
                  <a:srgbClr val="FFFFFF"/>
                </a:solidFill>
                <a:latin typeface="Bebas Neue"/>
                <a:cs typeface="Bebas Neue"/>
              </a:rPr>
              <a:t>Contexto nacional</a:t>
            </a:r>
          </a:p>
        </p:txBody>
      </p:sp>
      <p:pic>
        <p:nvPicPr>
          <p:cNvPr id="37" name="Imagen 36" descr="PORTADA-11.png"/>
          <p:cNvPicPr>
            <a:picLocks noChangeAspect="1"/>
          </p:cNvPicPr>
          <p:nvPr/>
        </p:nvPicPr>
        <p:blipFill>
          <a:blip r:embed="rId2" cstate="print"/>
          <a:stretch>
            <a:fillRect/>
          </a:stretch>
        </p:blipFill>
        <p:spPr>
          <a:xfrm>
            <a:off x="-72898" y="-125016"/>
            <a:ext cx="9293111" cy="7010400"/>
          </a:xfrm>
          <a:prstGeom prst="rect">
            <a:avLst/>
          </a:prstGeom>
        </p:spPr>
      </p:pic>
      <p:sp>
        <p:nvSpPr>
          <p:cNvPr id="39" name="CuadroTexto 38"/>
          <p:cNvSpPr txBox="1"/>
          <p:nvPr/>
        </p:nvSpPr>
        <p:spPr>
          <a:xfrm>
            <a:off x="1691680" y="541190"/>
            <a:ext cx="5904656" cy="461604"/>
          </a:xfrm>
          <a:prstGeom prst="rect">
            <a:avLst/>
          </a:prstGeom>
          <a:noFill/>
        </p:spPr>
        <p:txBody>
          <a:bodyPr wrap="square" lIns="91378" tIns="45690" rIns="91378" bIns="45690" rtlCol="0">
            <a:spAutoFit/>
          </a:bodyPr>
          <a:lstStyle/>
          <a:p>
            <a:pPr algn="ctr" defTabSz="457154" eaLnBrk="1" fontAlgn="auto" hangingPunct="1">
              <a:spcBef>
                <a:spcPts val="0"/>
              </a:spcBef>
              <a:spcAft>
                <a:spcPts val="0"/>
              </a:spcAft>
            </a:pPr>
            <a:r>
              <a:rPr lang="es-ES" sz="1200" b="1" dirty="0">
                <a:solidFill>
                  <a:srgbClr val="FFFFFF"/>
                </a:solidFill>
                <a:effectLst>
                  <a:outerShdw blurRad="38100" dist="38100" dir="2700000" algn="tl">
                    <a:srgbClr val="000000">
                      <a:alpha val="43137"/>
                    </a:srgbClr>
                  </a:outerShdw>
                </a:effectLst>
                <a:latin typeface="Arial" pitchFamily="34" charset="0"/>
                <a:ea typeface="Helvetica Neue" pitchFamily="-111" charset="0"/>
                <a:cs typeface="Arial" pitchFamily="34" charset="0"/>
              </a:rPr>
              <a:t>ESTRATEGIA NACIONAL DE CAMBIO CLIMÁTICO Y RECURSOS VEGETACIONALES DE CHILE (ENCCRV)</a:t>
            </a:r>
          </a:p>
        </p:txBody>
      </p:sp>
      <p:sp>
        <p:nvSpPr>
          <p:cNvPr id="45" name="CuadroTexto 44"/>
          <p:cNvSpPr txBox="1"/>
          <p:nvPr/>
        </p:nvSpPr>
        <p:spPr>
          <a:xfrm>
            <a:off x="899592" y="1118933"/>
            <a:ext cx="7391400" cy="1754266"/>
          </a:xfrm>
          <a:prstGeom prst="rect">
            <a:avLst/>
          </a:prstGeom>
          <a:noFill/>
        </p:spPr>
        <p:txBody>
          <a:bodyPr wrap="square" lIns="91378" tIns="45690" rIns="91378" bIns="45690" rtlCol="0">
            <a:spAutoFit/>
          </a:bodyPr>
          <a:lstStyle/>
          <a:p>
            <a:pPr algn="ctr" defTabSz="457154" eaLnBrk="1" fontAlgn="auto" hangingPunct="1">
              <a:spcBef>
                <a:spcPts val="0"/>
              </a:spcBef>
              <a:spcAft>
                <a:spcPts val="0"/>
              </a:spcAft>
            </a:pPr>
            <a:r>
              <a:rPr lang="es-ES" sz="3600" b="1" dirty="0" smtClean="0">
                <a:solidFill>
                  <a:srgbClr val="FFFFFF"/>
                </a:solidFill>
                <a:effectLst>
                  <a:outerShdw blurRad="38100" dist="38100" dir="2700000" algn="tl">
                    <a:srgbClr val="000000">
                      <a:alpha val="43137"/>
                    </a:srgbClr>
                  </a:outerShdw>
                </a:effectLst>
                <a:latin typeface="Arial" pitchFamily="34" charset="0"/>
                <a:ea typeface="Helvetica Neue" pitchFamily="-111" charset="0"/>
                <a:cs typeface="Arial" pitchFamily="34" charset="0"/>
              </a:rPr>
              <a:t>FICHAS DE</a:t>
            </a:r>
          </a:p>
          <a:p>
            <a:pPr algn="ctr" defTabSz="457154" eaLnBrk="1" fontAlgn="auto" hangingPunct="1">
              <a:spcBef>
                <a:spcPts val="0"/>
              </a:spcBef>
              <a:spcAft>
                <a:spcPts val="0"/>
              </a:spcAft>
            </a:pPr>
            <a:r>
              <a:rPr lang="es-ES" sz="3600" b="1" dirty="0" smtClean="0">
                <a:solidFill>
                  <a:srgbClr val="FFFFFF"/>
                </a:solidFill>
                <a:effectLst>
                  <a:outerShdw blurRad="38100" dist="38100" dir="2700000" algn="tl">
                    <a:srgbClr val="000000">
                      <a:alpha val="43137"/>
                    </a:srgbClr>
                  </a:outerShdw>
                </a:effectLst>
                <a:latin typeface="Arial" pitchFamily="34" charset="0"/>
                <a:ea typeface="Helvetica Neue" pitchFamily="-111" charset="0"/>
                <a:cs typeface="Arial" pitchFamily="34" charset="0"/>
              </a:rPr>
              <a:t>AUTOEVALUACIÓN DE LA ENCCRV</a:t>
            </a:r>
          </a:p>
        </p:txBody>
      </p:sp>
      <p:pic>
        <p:nvPicPr>
          <p:cNvPr id="49" name="Imagen 48" descr="partes-09.png"/>
          <p:cNvPicPr>
            <a:picLocks noChangeAspect="1"/>
          </p:cNvPicPr>
          <p:nvPr/>
        </p:nvPicPr>
        <p:blipFill>
          <a:blip r:embed="rId3" cstate="print"/>
          <a:stretch>
            <a:fillRect/>
          </a:stretch>
        </p:blipFill>
        <p:spPr>
          <a:xfrm>
            <a:off x="7114226" y="-64642"/>
            <a:ext cx="1853061" cy="585177"/>
          </a:xfrm>
          <a:prstGeom prst="rect">
            <a:avLst/>
          </a:prstGeom>
        </p:spPr>
      </p:pic>
      <p:sp>
        <p:nvSpPr>
          <p:cNvPr id="8" name="CuadroTexto 38"/>
          <p:cNvSpPr txBox="1"/>
          <p:nvPr/>
        </p:nvSpPr>
        <p:spPr>
          <a:xfrm>
            <a:off x="1689705" y="2926090"/>
            <a:ext cx="5904656" cy="584715"/>
          </a:xfrm>
          <a:prstGeom prst="rect">
            <a:avLst/>
          </a:prstGeom>
          <a:noFill/>
        </p:spPr>
        <p:txBody>
          <a:bodyPr wrap="square" lIns="91378" tIns="45690" rIns="91378" bIns="45690" rtlCol="0">
            <a:spAutoFit/>
          </a:bodyPr>
          <a:lstStyle/>
          <a:p>
            <a:pPr algn="ctr" defTabSz="457154" eaLnBrk="1" fontAlgn="auto" hangingPunct="1">
              <a:spcBef>
                <a:spcPts val="0"/>
              </a:spcBef>
              <a:spcAft>
                <a:spcPts val="0"/>
              </a:spcAft>
            </a:pPr>
            <a:r>
              <a:rPr lang="es-ES" sz="1600" b="1" dirty="0" smtClean="0">
                <a:solidFill>
                  <a:srgbClr val="FFFFFF"/>
                </a:solidFill>
                <a:effectLst>
                  <a:outerShdw blurRad="38100" dist="38100" dir="2700000" algn="tl">
                    <a:srgbClr val="000000">
                      <a:alpha val="43137"/>
                    </a:srgbClr>
                  </a:outerShdw>
                </a:effectLst>
                <a:latin typeface="Arial" pitchFamily="34" charset="0"/>
                <a:ea typeface="Helvetica Neue" pitchFamily="-111" charset="0"/>
                <a:cs typeface="Arial" pitchFamily="34" charset="0"/>
              </a:rPr>
              <a:t>INSUMOS PARA EL TALLER DE AUTOEVALAUCIÓN DEL PROCESO DE PREPARACIÓN DE LA ENCCRV</a:t>
            </a:r>
            <a:endParaRPr lang="es-ES" sz="1600" b="1" dirty="0">
              <a:solidFill>
                <a:srgbClr val="FFFFFF"/>
              </a:solidFill>
              <a:effectLst>
                <a:outerShdw blurRad="38100" dist="38100" dir="2700000" algn="tl">
                  <a:srgbClr val="000000">
                    <a:alpha val="43137"/>
                  </a:srgbClr>
                </a:outerShdw>
              </a:effectLst>
              <a:latin typeface="Arial" pitchFamily="34" charset="0"/>
              <a:ea typeface="Helvetica Neue" pitchFamily="-111" charset="0"/>
              <a:cs typeface="Arial" pitchFamily="34" charset="0"/>
            </a:endParaRPr>
          </a:p>
        </p:txBody>
      </p:sp>
    </p:spTree>
    <p:extLst>
      <p:ext uri="{BB962C8B-B14F-4D97-AF65-F5344CB8AC3E}">
        <p14:creationId xmlns:p14="http://schemas.microsoft.com/office/powerpoint/2010/main" xmlns="" val="8572331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xmlns="" val="3918071512"/>
              </p:ext>
            </p:extLst>
          </p:nvPr>
        </p:nvGraphicFramePr>
        <p:xfrm>
          <a:off x="403623" y="221513"/>
          <a:ext cx="8280000" cy="6451002"/>
        </p:xfrm>
        <a:graphic>
          <a:graphicData uri="http://schemas.openxmlformats.org/drawingml/2006/table">
            <a:tbl>
              <a:tblPr firstRow="1" bandRow="1">
                <a:tableStyleId>{5C22544A-7EE6-4342-B048-85BDC9FD1C3A}</a:tableStyleId>
              </a:tblPr>
              <a:tblGrid>
                <a:gridCol w="1434702">
                  <a:extLst>
                    <a:ext uri="{9D8B030D-6E8A-4147-A177-3AD203B41FA5}"/>
                  </a:extLst>
                </a:gridCol>
                <a:gridCol w="6845298">
                  <a:extLst>
                    <a:ext uri="{9D8B030D-6E8A-4147-A177-3AD203B41FA5}"/>
                  </a:extLst>
                </a:gridCol>
              </a:tblGrid>
              <a:tr h="44310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400" b="1" dirty="0" smtClean="0">
                          <a:solidFill>
                            <a:schemeClr val="tx1"/>
                          </a:solidFill>
                        </a:rPr>
                        <a:t>CRITERIO:</a:t>
                      </a:r>
                      <a:r>
                        <a:rPr lang="es-HN" sz="1400" b="1" baseline="0" dirty="0" smtClean="0">
                          <a:solidFill>
                            <a:schemeClr val="tx1"/>
                          </a:solidFill>
                        </a:rPr>
                        <a:t> PROCESO DE ANÁLISIS</a:t>
                      </a:r>
                      <a:r>
                        <a:rPr lang="es-CL" sz="1400" b="1" baseline="0" dirty="0" smtClean="0">
                          <a:solidFill>
                            <a:schemeClr val="tx1"/>
                          </a:solidFill>
                        </a:rPr>
                        <a:t>.</a:t>
                      </a:r>
                    </a:p>
                  </a:txBody>
                  <a:tcPr marL="68578" marR="68578" marT="45724" marB="45724" anchor="ctr">
                    <a:solidFill>
                      <a:schemeClr val="accent4">
                        <a:lumMod val="40000"/>
                        <a:lumOff val="60000"/>
                      </a:schemeClr>
                    </a:solidFill>
                  </a:tcPr>
                </a:tc>
                <a:tc hMerge="1">
                  <a:txBody>
                    <a:bodyPr/>
                    <a:lstStyle/>
                    <a:p>
                      <a:endParaRPr lang="es-CL"/>
                    </a:p>
                  </a:txBody>
                  <a:tcPr/>
                </a:tc>
              </a:tr>
              <a:tr h="781537">
                <a:tc>
                  <a:txBody>
                    <a:bodyPr/>
                    <a:lstStyle/>
                    <a:p>
                      <a:pPr algn="r"/>
                      <a:r>
                        <a:rPr lang="es-CL" sz="1400" b="1" dirty="0" smtClean="0">
                          <a:solidFill>
                            <a:schemeClr val="bg1"/>
                          </a:solidFill>
                        </a:rPr>
                        <a:t>PREGUNTA 8</a:t>
                      </a:r>
                    </a:p>
                    <a:p>
                      <a:pPr algn="r"/>
                      <a:endParaRPr lang="es-CL" sz="1400" b="1" dirty="0">
                        <a:solidFill>
                          <a:schemeClr val="bg1"/>
                        </a:solidFill>
                      </a:endParaRPr>
                    </a:p>
                  </a:txBody>
                  <a:tcPr marL="68578" marR="68578" marT="45724" marB="45724">
                    <a:solidFill>
                      <a:schemeClr val="accent4">
                        <a:lumMod val="75000"/>
                      </a:schemeClr>
                    </a:solidFill>
                  </a:tcPr>
                </a:tc>
                <a:tc>
                  <a:txBody>
                    <a:bodyPr/>
                    <a:lstStyle/>
                    <a:p>
                      <a:r>
                        <a:rPr lang="es-CL" sz="1400" b="1" dirty="0" smtClean="0">
                          <a:solidFill>
                            <a:schemeClr val="bg1"/>
                          </a:solidFill>
                        </a:rPr>
                        <a:t>¿En la fase de preparación de la ENCCRV se han analizado las tenencias de uso de la tierra, los derechos sobre los recursos, y como ello esta relacionada con posibles modificaciones a la legislación forestal?</a:t>
                      </a:r>
                      <a:endParaRPr lang="es-CL" sz="1400" b="1" dirty="0">
                        <a:solidFill>
                          <a:schemeClr val="bg1"/>
                        </a:solidFill>
                      </a:endParaRPr>
                    </a:p>
                  </a:txBody>
                  <a:tcPr marL="68578" marR="68578" marT="45724" marB="45724" anchor="ctr">
                    <a:solidFill>
                      <a:schemeClr val="accent4">
                        <a:lumMod val="75000"/>
                      </a:schemeClr>
                    </a:solidFill>
                  </a:tcPr>
                </a:tc>
                <a:extLst>
                  <a:ext uri="{0D108BD9-81ED-4DB2-BD59-A6C34878D82A}"/>
                </a:extLst>
              </a:tr>
              <a:tr h="1237428">
                <a:tc>
                  <a:txBody>
                    <a:bodyPr/>
                    <a:lstStyle/>
                    <a:p>
                      <a:pPr algn="r"/>
                      <a:r>
                        <a:rPr lang="en-US" sz="1400" b="1" kern="1200" dirty="0" smtClean="0">
                          <a:solidFill>
                            <a:schemeClr val="dk1"/>
                          </a:solidFill>
                          <a:effectLst/>
                          <a:latin typeface="+mn-lt"/>
                          <a:ea typeface="+mn-ea"/>
                          <a:cs typeface="+mn-cs"/>
                        </a:rPr>
                        <a:t>INSUMOS</a:t>
                      </a:r>
                      <a:r>
                        <a:rPr lang="en-US" sz="1400" b="1" kern="1200" baseline="0" dirty="0" smtClean="0">
                          <a:solidFill>
                            <a:schemeClr val="dk1"/>
                          </a:solidFill>
                          <a:effectLst/>
                          <a:latin typeface="+mn-lt"/>
                          <a:ea typeface="+mn-ea"/>
                          <a:cs typeface="+mn-cs"/>
                        </a:rPr>
                        <a:t> ORIENTADORES</a:t>
                      </a:r>
                      <a:endParaRPr lang="es-CL" sz="1400" b="1" dirty="0"/>
                    </a:p>
                  </a:txBody>
                  <a:tcPr marL="68578" marR="68578" marT="45724" marB="45724"/>
                </a:tc>
                <a:tc>
                  <a:txBody>
                    <a:bodyPr/>
                    <a:lstStyle/>
                    <a:p>
                      <a:pPr algn="just"/>
                      <a:r>
                        <a:rPr lang="es-CL" sz="1400" baseline="0" dirty="0" smtClean="0">
                          <a:solidFill>
                            <a:schemeClr val="tx1"/>
                          </a:solidFill>
                        </a:rPr>
                        <a:t>Se evaluaron y modelaron los principales antecedentes oficiales de uso de la tierra, así como las principales actividades por región y la factibilidad de realizar actividades silvícolas asociadas a las Medidas de Acción. Además se realizaron estudios sobre los derechos del carbono, y se avanzó en definir nuevos enfoques al fomento de actividades a nivel suprapredial que permita canalizar beneficios a comunidades y no exclusivamente a propietarios con títulos saneados  como por ejemplo capacitación, infraestructura predial, etc. </a:t>
                      </a:r>
                    </a:p>
                  </a:txBody>
                  <a:tcPr marL="68578" marR="68578" marT="45724" marB="45724" anchor="ctr"/>
                </a:tc>
                <a:extLst>
                  <a:ext uri="{0D108BD9-81ED-4DB2-BD59-A6C34878D82A}"/>
                </a:extLst>
              </a:tr>
              <a:tr h="1197774">
                <a:tc>
                  <a:txBody>
                    <a:bodyPr/>
                    <a:lstStyle/>
                    <a:p>
                      <a:pPr algn="r"/>
                      <a:r>
                        <a:rPr lang="es-CL" sz="1400" b="1" dirty="0" smtClean="0"/>
                        <a:t>REFERENCIAS</a:t>
                      </a:r>
                      <a:endParaRPr lang="es-CL" sz="1400" b="1" dirty="0"/>
                    </a:p>
                  </a:txBody>
                  <a:tcPr marL="68578" marR="68578" marT="45724" marB="45724"/>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black"/>
                          </a:solidFill>
                          <a:effectLst/>
                          <a:uLnTx/>
                          <a:uFillTx/>
                          <a:latin typeface="+mn-lt"/>
                          <a:ea typeface="+mn-ea"/>
                          <a:cs typeface="+mn-cs"/>
                        </a:rPr>
                        <a:t>Ver Temática «</a:t>
                      </a:r>
                      <a:r>
                        <a:rPr kumimoji="0" lang="es-ES" sz="1400" b="0" i="1" u="none" strike="noStrike" kern="1200" cap="none" spc="0" normalizeH="0" baseline="0" noProof="0" dirty="0" smtClean="0">
                          <a:ln>
                            <a:noFill/>
                          </a:ln>
                          <a:solidFill>
                            <a:prstClr val="black"/>
                          </a:solidFill>
                          <a:effectLst/>
                          <a:uLnTx/>
                          <a:uFillTx/>
                          <a:latin typeface="+mn-lt"/>
                          <a:ea typeface="+mn-ea"/>
                          <a:cs typeface="+mn-cs"/>
                        </a:rPr>
                        <a:t>Presentación: Análisis de las causales de la deforestación, degradación forestal y no aumento de existencias de carbono foresta (</a:t>
                      </a:r>
                      <a:r>
                        <a:rPr kumimoji="0" lang="es-ES" sz="1400" b="0" i="1" u="none" strike="noStrike" kern="1200" cap="none" spc="0" normalizeH="0" baseline="0" noProof="0" dirty="0" err="1" smtClean="0">
                          <a:ln>
                            <a:noFill/>
                          </a:ln>
                          <a:solidFill>
                            <a:prstClr val="black"/>
                          </a:solidFill>
                          <a:effectLst/>
                          <a:uLnTx/>
                          <a:uFillTx/>
                          <a:latin typeface="+mn-lt"/>
                          <a:ea typeface="+mn-ea"/>
                          <a:cs typeface="+mn-cs"/>
                        </a:rPr>
                        <a:t>DDnAE</a:t>
                      </a:r>
                      <a:r>
                        <a:rPr kumimoji="0" lang="es-ES" sz="1400" b="0" i="1" u="none" strike="noStrike" kern="1200" cap="none" spc="0" normalizeH="0" baseline="0" noProof="0" dirty="0" smtClean="0">
                          <a:ln>
                            <a:noFill/>
                          </a:ln>
                          <a:solidFill>
                            <a:prstClr val="black"/>
                          </a:solidFill>
                          <a:effectLst/>
                          <a:uLnTx/>
                          <a:uFillTx/>
                          <a:latin typeface="+mn-lt"/>
                          <a:ea typeface="+mn-ea"/>
                          <a:cs typeface="+mn-cs"/>
                        </a:rPr>
                        <a:t>) en Chile</a:t>
                      </a:r>
                      <a:r>
                        <a:rPr kumimoji="0" lang="es-ES" sz="1400" b="0" i="0" u="none" strike="noStrike" kern="1200" cap="none" spc="0" normalizeH="0" baseline="0" noProof="0" dirty="0" smtClean="0">
                          <a:ln>
                            <a:noFill/>
                          </a:ln>
                          <a:solidFill>
                            <a:prstClr val="black"/>
                          </a:solidFill>
                          <a:effectLst/>
                          <a:uLnTx/>
                          <a:uFillTx/>
                          <a:latin typeface="+mn-lt"/>
                          <a:ea typeface="+mn-ea"/>
                          <a:cs typeface="+mn-cs"/>
                        </a:rPr>
                        <a:t>» en página </a:t>
                      </a:r>
                      <a:r>
                        <a:rPr kumimoji="0" lang="es-ES" sz="1400" b="1" i="0" u="none" strike="noStrike" kern="1200" cap="none" spc="0" normalizeH="0" baseline="0" noProof="0" dirty="0" smtClean="0">
                          <a:ln>
                            <a:noFill/>
                          </a:ln>
                          <a:solidFill>
                            <a:prstClr val="black"/>
                          </a:solidFill>
                          <a:effectLst/>
                          <a:uLnTx/>
                          <a:uFillTx/>
                          <a:latin typeface="+mn-lt"/>
                          <a:ea typeface="+mn-ea"/>
                          <a:cs typeface="+mn-cs"/>
                        </a:rPr>
                        <a:t>25</a:t>
                      </a:r>
                      <a:r>
                        <a:rPr kumimoji="0" lang="es-ES" sz="1400" b="0" i="0" u="none" strike="noStrike" kern="1200" cap="none" spc="0" normalizeH="0" baseline="0" noProof="0" dirty="0" smtClean="0">
                          <a:ln>
                            <a:noFill/>
                          </a:ln>
                          <a:solidFill>
                            <a:prstClr val="black"/>
                          </a:solidFill>
                          <a:effectLst/>
                          <a:uLnTx/>
                          <a:uFillTx/>
                          <a:latin typeface="+mn-lt"/>
                          <a:ea typeface="+mn-ea"/>
                          <a:cs typeface="+mn-cs"/>
                        </a:rPr>
                        <a:t> del Documento Estrategia Nacional de Cambio Climático y Recursos Vegetacionales de Chile (ENCCRV).</a:t>
                      </a:r>
                    </a:p>
                  </a:txBody>
                  <a:tcPr marL="68578" marR="68578" marT="45724" marB="45724" anchor="ctr"/>
                </a:tc>
                <a:extLst>
                  <a:ext uri="{0D108BD9-81ED-4DB2-BD59-A6C34878D82A}"/>
                </a:extLst>
              </a:tr>
              <a:tr h="1206189">
                <a:tc>
                  <a:txBody>
                    <a:bodyPr/>
                    <a:lstStyle/>
                    <a:p>
                      <a:pPr algn="r"/>
                      <a:r>
                        <a:rPr lang="es-CL" sz="1400" b="1" kern="1200" dirty="0" smtClean="0">
                          <a:solidFill>
                            <a:schemeClr val="dk1"/>
                          </a:solidFill>
                          <a:effectLst/>
                          <a:latin typeface="+mn-lt"/>
                          <a:ea typeface="+mn-ea"/>
                          <a:cs typeface="+mn-cs"/>
                        </a:rPr>
                        <a:t>EVALUACIÓN</a:t>
                      </a:r>
                      <a:endParaRPr lang="es-CL" sz="1400" b="1" dirty="0"/>
                    </a:p>
                  </a:txBody>
                  <a:tcPr marL="68578" marR="68578" marT="45724" marB="45724"/>
                </a:tc>
                <a:tc>
                  <a:txBody>
                    <a:bodyPr/>
                    <a:lstStyle/>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Avance considerable.</a:t>
                      </a:r>
                    </a:p>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Avanza bien pero necesita más desarrollo.</a:t>
                      </a:r>
                    </a:p>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Se necesita más desarrollo.</a:t>
                      </a:r>
                    </a:p>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Aún no demuestra avance.</a:t>
                      </a:r>
                    </a:p>
                  </a:txBody>
                  <a:tcPr marL="68578" marR="68578" marT="45724" marB="45724" anchor="ctr"/>
                </a:tc>
              </a:tr>
              <a:tr h="1237428">
                <a:tc>
                  <a:txBody>
                    <a:bodyPr/>
                    <a:lstStyle/>
                    <a:p>
                      <a:pPr algn="r"/>
                      <a:r>
                        <a:rPr lang="es-MX" sz="1400" b="1" dirty="0" smtClean="0"/>
                        <a:t>COMENTARIOS</a:t>
                      </a:r>
                      <a:endParaRPr lang="es-CL" sz="1400" b="1" dirty="0"/>
                    </a:p>
                  </a:txBody>
                  <a:tcPr marL="68578" marR="68578" marT="45724" marB="45724">
                    <a:solidFill>
                      <a:schemeClr val="bg1">
                        <a:lumMod val="65000"/>
                      </a:schemeClr>
                    </a:solidFill>
                  </a:tcPr>
                </a:tc>
                <a:tc>
                  <a:txBody>
                    <a:bodyPr/>
                    <a:lstStyle/>
                    <a:p>
                      <a:pPr marL="0" indent="0">
                        <a:buFont typeface="Wingdings" pitchFamily="2" charset="2"/>
                        <a:buNone/>
                      </a:pPr>
                      <a:r>
                        <a:rPr lang="es-CL" sz="14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CL" sz="1400" dirty="0"/>
                    </a:p>
                  </a:txBody>
                  <a:tcPr marL="68578" marR="68578" marT="45724" marB="45724">
                    <a:solidFill>
                      <a:schemeClr val="bg1">
                        <a:lumMod val="65000"/>
                      </a:schemeClr>
                    </a:solidFill>
                  </a:tcPr>
                </a:tc>
              </a:tr>
            </a:tbl>
          </a:graphicData>
        </a:graphic>
      </p:graphicFrame>
    </p:spTree>
    <p:extLst>
      <p:ext uri="{BB962C8B-B14F-4D97-AF65-F5344CB8AC3E}">
        <p14:creationId xmlns:p14="http://schemas.microsoft.com/office/powerpoint/2010/main" xmlns="" val="2640936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xmlns="" val="1631695117"/>
              </p:ext>
            </p:extLst>
          </p:nvPr>
        </p:nvGraphicFramePr>
        <p:xfrm>
          <a:off x="415498" y="321466"/>
          <a:ext cx="8280000" cy="5853448"/>
        </p:xfrm>
        <a:graphic>
          <a:graphicData uri="http://schemas.openxmlformats.org/drawingml/2006/table">
            <a:tbl>
              <a:tblPr firstRow="1" bandRow="1">
                <a:tableStyleId>{5C22544A-7EE6-4342-B048-85BDC9FD1C3A}</a:tableStyleId>
              </a:tblPr>
              <a:tblGrid>
                <a:gridCol w="1434702">
                  <a:extLst>
                    <a:ext uri="{9D8B030D-6E8A-4147-A177-3AD203B41FA5}"/>
                  </a:extLst>
                </a:gridCol>
                <a:gridCol w="6845298">
                  <a:extLst>
                    <a:ext uri="{9D8B030D-6E8A-4147-A177-3AD203B41FA5}"/>
                  </a:extLst>
                </a:gridCol>
              </a:tblGrid>
              <a:tr h="41475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400" b="1" dirty="0" smtClean="0">
                          <a:solidFill>
                            <a:schemeClr val="tx1"/>
                          </a:solidFill>
                        </a:rPr>
                        <a:t>CRITERIO: </a:t>
                      </a:r>
                      <a:r>
                        <a:rPr lang="es-CL" sz="1400" b="1" dirty="0" smtClean="0">
                          <a:solidFill>
                            <a:schemeClr val="tx1"/>
                          </a:solidFill>
                        </a:rPr>
                        <a:t>CAUSALES DE DEFORESTACIÓN, DEGRADACIÓN FORESTAL Y BARRERAS PARA EL AUMENTOS DE STOCK</a:t>
                      </a:r>
                      <a:r>
                        <a:rPr lang="es-CL" sz="1400" b="1" baseline="0" dirty="0" smtClean="0">
                          <a:solidFill>
                            <a:schemeClr val="tx1"/>
                          </a:solidFill>
                        </a:rPr>
                        <a:t>.</a:t>
                      </a:r>
                    </a:p>
                  </a:txBody>
                  <a:tcPr marL="68578" marR="68578" marT="45724" marB="45724">
                    <a:solidFill>
                      <a:schemeClr val="accent4">
                        <a:lumMod val="40000"/>
                        <a:lumOff val="60000"/>
                      </a:schemeClr>
                    </a:solidFill>
                  </a:tcPr>
                </a:tc>
                <a:tc hMerge="1">
                  <a:txBody>
                    <a:bodyPr/>
                    <a:lstStyle/>
                    <a:p>
                      <a:endParaRPr lang="es-CL"/>
                    </a:p>
                  </a:txBody>
                  <a:tcPr/>
                </a:tc>
              </a:tr>
              <a:tr h="295040">
                <a:tc>
                  <a:txBody>
                    <a:bodyPr/>
                    <a:lstStyle/>
                    <a:p>
                      <a:pPr algn="r"/>
                      <a:r>
                        <a:rPr lang="es-CL" sz="1400" b="1" dirty="0" smtClean="0">
                          <a:solidFill>
                            <a:schemeClr val="bg1"/>
                          </a:solidFill>
                        </a:rPr>
                        <a:t>PREGUNTA 9</a:t>
                      </a:r>
                    </a:p>
                    <a:p>
                      <a:pPr algn="r"/>
                      <a:endParaRPr lang="es-CL" sz="1400" b="1" dirty="0">
                        <a:solidFill>
                          <a:schemeClr val="bg1"/>
                        </a:solidFill>
                      </a:endParaRPr>
                    </a:p>
                  </a:txBody>
                  <a:tcPr marL="68578" marR="68578" marT="45724" marB="45724">
                    <a:solidFill>
                      <a:schemeClr val="accent4">
                        <a:lumMod val="75000"/>
                      </a:schemeClr>
                    </a:solidFill>
                  </a:tcPr>
                </a:tc>
                <a:tc>
                  <a:txBody>
                    <a:bodyPr/>
                    <a:lstStyle/>
                    <a:p>
                      <a:r>
                        <a:rPr lang="es-CL" sz="1400" b="1" dirty="0" smtClean="0">
                          <a:solidFill>
                            <a:schemeClr val="bg1"/>
                          </a:solidFill>
                        </a:rPr>
                        <a:t>¿Se analizaron las principales causales de deforestación, degradación forestal y barreras que dificultan las actividades para aumentar los stocks de carbono de los bosques? </a:t>
                      </a:r>
                      <a:endParaRPr lang="es-CL" sz="1400" b="1" dirty="0">
                        <a:solidFill>
                          <a:schemeClr val="bg1"/>
                        </a:solidFill>
                      </a:endParaRPr>
                    </a:p>
                  </a:txBody>
                  <a:tcPr marL="68578" marR="68578" marT="45724" marB="45724" anchor="ctr">
                    <a:solidFill>
                      <a:schemeClr val="accent4">
                        <a:lumMod val="75000"/>
                      </a:schemeClr>
                    </a:solidFill>
                  </a:tcPr>
                </a:tc>
                <a:extLst>
                  <a:ext uri="{0D108BD9-81ED-4DB2-BD59-A6C34878D82A}"/>
                </a:extLst>
              </a:tr>
              <a:tr h="943232">
                <a:tc>
                  <a:txBody>
                    <a:bodyPr/>
                    <a:lstStyle/>
                    <a:p>
                      <a:pPr algn="r"/>
                      <a:r>
                        <a:rPr lang="en-US" sz="1400" b="1" kern="1200" dirty="0" smtClean="0">
                          <a:solidFill>
                            <a:schemeClr val="dk1"/>
                          </a:solidFill>
                          <a:effectLst/>
                          <a:latin typeface="+mn-lt"/>
                          <a:ea typeface="+mn-ea"/>
                          <a:cs typeface="+mn-cs"/>
                        </a:rPr>
                        <a:t>INSUMOS</a:t>
                      </a:r>
                      <a:r>
                        <a:rPr lang="en-US" sz="1400" b="1" kern="1200" baseline="0" dirty="0" smtClean="0">
                          <a:solidFill>
                            <a:schemeClr val="dk1"/>
                          </a:solidFill>
                          <a:effectLst/>
                          <a:latin typeface="+mn-lt"/>
                          <a:ea typeface="+mn-ea"/>
                          <a:cs typeface="+mn-cs"/>
                        </a:rPr>
                        <a:t> ORIENTADORES</a:t>
                      </a:r>
                      <a:endParaRPr lang="es-CL" sz="1400" b="1" dirty="0"/>
                    </a:p>
                  </a:txBody>
                  <a:tcPr marL="68578" marR="68578" marT="45724" marB="45724"/>
                </a:tc>
                <a:tc>
                  <a:txBody>
                    <a:bodyPr/>
                    <a:lstStyle/>
                    <a:p>
                      <a:pPr algn="just"/>
                      <a:r>
                        <a:rPr lang="es-CL" sz="1400" baseline="0" dirty="0" smtClean="0">
                          <a:solidFill>
                            <a:prstClr val="black"/>
                          </a:solidFill>
                        </a:rPr>
                        <a:t>En cada uno de los talleres regionales se identificaron y analizaron las causas de degradación forestal, deforestación y aquellas que impiden la forestación (o aumentos de stock de carbono, de acuerdo al contexto internacional). Paralelamente se contrasto y nutrió mutuamente esta información con un estudio técnico en la materia con un consorcio de instituciones con un equipo de profesionales multidisciplinario integrado por una ONG, una Universidad, una institución pública y una consultora internacional.  </a:t>
                      </a:r>
                    </a:p>
                  </a:txBody>
                  <a:tcPr marL="68578" marR="68578" marT="45724" marB="45724" anchor="ctr"/>
                </a:tc>
                <a:extLst>
                  <a:ext uri="{0D108BD9-81ED-4DB2-BD59-A6C34878D82A}"/>
                </a:extLst>
              </a:tr>
              <a:tr h="1121131">
                <a:tc>
                  <a:txBody>
                    <a:bodyPr/>
                    <a:lstStyle/>
                    <a:p>
                      <a:pPr algn="r"/>
                      <a:r>
                        <a:rPr lang="es-CL" sz="1400" b="1" dirty="0" smtClean="0"/>
                        <a:t>REFERENCIAS</a:t>
                      </a:r>
                      <a:endParaRPr lang="es-CL" sz="1400" b="1" dirty="0"/>
                    </a:p>
                  </a:txBody>
                  <a:tcPr marL="68578" marR="68578" marT="45724" marB="45724"/>
                </a:tc>
                <a:tc>
                  <a:txBody>
                    <a:bodyPr/>
                    <a:lstStyle/>
                    <a:p>
                      <a:pPr algn="just"/>
                      <a:r>
                        <a:rPr lang="es-ES" sz="1400" kern="1200" dirty="0" smtClean="0">
                          <a:solidFill>
                            <a:schemeClr val="dk1"/>
                          </a:solidFill>
                          <a:effectLst/>
                          <a:latin typeface="+mn-lt"/>
                          <a:ea typeface="+mn-ea"/>
                          <a:cs typeface="+mn-cs"/>
                        </a:rPr>
                        <a:t>Ver Cuadro</a:t>
                      </a:r>
                      <a:r>
                        <a:rPr lang="es-ES" sz="1400" kern="1200" baseline="0" dirty="0" smtClean="0">
                          <a:solidFill>
                            <a:schemeClr val="dk1"/>
                          </a:solidFill>
                          <a:effectLst/>
                          <a:latin typeface="+mn-lt"/>
                          <a:ea typeface="+mn-ea"/>
                          <a:cs typeface="+mn-cs"/>
                        </a:rPr>
                        <a:t> </a:t>
                      </a:r>
                      <a:r>
                        <a:rPr lang="es-ES" sz="1400" b="1" kern="1200" baseline="0" dirty="0" smtClean="0">
                          <a:solidFill>
                            <a:schemeClr val="dk1"/>
                          </a:solidFill>
                          <a:effectLst/>
                          <a:latin typeface="+mn-lt"/>
                          <a:ea typeface="+mn-ea"/>
                          <a:cs typeface="+mn-cs"/>
                        </a:rPr>
                        <a:t>N°1</a:t>
                      </a:r>
                      <a:r>
                        <a:rPr lang="es-ES" sz="1400" kern="1200" baseline="0" dirty="0" smtClean="0">
                          <a:solidFill>
                            <a:schemeClr val="dk1"/>
                          </a:solidFill>
                          <a:effectLst/>
                          <a:latin typeface="+mn-lt"/>
                          <a:ea typeface="+mn-ea"/>
                          <a:cs typeface="+mn-cs"/>
                        </a:rPr>
                        <a:t> </a:t>
                      </a:r>
                      <a:r>
                        <a:rPr lang="es-ES" sz="1400" i="1" kern="1200" baseline="0" dirty="0" smtClean="0">
                          <a:solidFill>
                            <a:schemeClr val="dk1"/>
                          </a:solidFill>
                          <a:effectLst/>
                          <a:latin typeface="+mn-lt"/>
                          <a:ea typeface="+mn-ea"/>
                          <a:cs typeface="+mn-cs"/>
                        </a:rPr>
                        <a:t>Formato de análisis de los GF </a:t>
                      </a:r>
                      <a:r>
                        <a:rPr lang="es-ES" sz="1400" kern="1200" baseline="0" dirty="0" smtClean="0">
                          <a:solidFill>
                            <a:schemeClr val="dk1"/>
                          </a:solidFill>
                          <a:effectLst/>
                          <a:latin typeface="+mn-lt"/>
                          <a:ea typeface="+mn-ea"/>
                          <a:cs typeface="+mn-cs"/>
                        </a:rPr>
                        <a:t>en </a:t>
                      </a:r>
                      <a:r>
                        <a:rPr lang="es-ES" sz="1400" kern="1200" dirty="0" smtClean="0">
                          <a:solidFill>
                            <a:schemeClr val="dk1"/>
                          </a:solidFill>
                          <a:effectLst/>
                          <a:latin typeface="+mn-lt"/>
                          <a:ea typeface="+mn-ea"/>
                          <a:cs typeface="+mn-cs"/>
                        </a:rPr>
                        <a:t>página </a:t>
                      </a:r>
                      <a:r>
                        <a:rPr lang="es-ES" sz="1400" b="1" kern="1200" dirty="0" smtClean="0">
                          <a:solidFill>
                            <a:schemeClr val="dk1"/>
                          </a:solidFill>
                          <a:effectLst/>
                          <a:latin typeface="+mn-lt"/>
                          <a:ea typeface="+mn-ea"/>
                          <a:cs typeface="+mn-cs"/>
                        </a:rPr>
                        <a:t>31</a:t>
                      </a:r>
                      <a:r>
                        <a:rPr lang="es-ES" sz="1400" kern="1200" dirty="0" smtClean="0">
                          <a:solidFill>
                            <a:schemeClr val="dk1"/>
                          </a:solidFill>
                          <a:effectLst/>
                          <a:latin typeface="+mn-lt"/>
                          <a:ea typeface="+mn-ea"/>
                          <a:cs typeface="+mn-cs"/>
                        </a:rPr>
                        <a:t> del Plan para la Implementación de las Salvaguardas Sociales y Ambientales de la ENCCRV.</a:t>
                      </a:r>
                    </a:p>
                    <a:p>
                      <a:pPr algn="just"/>
                      <a:r>
                        <a:rPr lang="es-ES" sz="1400" kern="1200" dirty="0" smtClean="0">
                          <a:solidFill>
                            <a:schemeClr val="dk1"/>
                          </a:solidFill>
                          <a:effectLst/>
                          <a:latin typeface="+mn-lt"/>
                          <a:ea typeface="+mn-ea"/>
                          <a:cs typeface="+mn-cs"/>
                        </a:rPr>
                        <a:t>Ver Capitulo </a:t>
                      </a:r>
                      <a:r>
                        <a:rPr lang="es-ES" sz="1400" b="1" kern="1200" dirty="0" smtClean="0">
                          <a:solidFill>
                            <a:schemeClr val="dk1"/>
                          </a:solidFill>
                          <a:effectLst/>
                          <a:latin typeface="+mn-lt"/>
                          <a:ea typeface="+mn-ea"/>
                          <a:cs typeface="+mn-cs"/>
                        </a:rPr>
                        <a:t>2.4</a:t>
                      </a:r>
                      <a:r>
                        <a:rPr lang="es-ES" sz="1400" kern="1200" baseline="0" dirty="0" smtClean="0">
                          <a:solidFill>
                            <a:schemeClr val="dk1"/>
                          </a:solidFill>
                          <a:effectLst/>
                          <a:latin typeface="+mn-lt"/>
                          <a:ea typeface="+mn-ea"/>
                          <a:cs typeface="+mn-cs"/>
                        </a:rPr>
                        <a:t> </a:t>
                      </a:r>
                      <a:r>
                        <a:rPr lang="es-ES" sz="1400" i="1" kern="1200" baseline="0" dirty="0" smtClean="0">
                          <a:solidFill>
                            <a:schemeClr val="dk1"/>
                          </a:solidFill>
                          <a:effectLst/>
                          <a:latin typeface="+mn-lt"/>
                          <a:ea typeface="+mn-ea"/>
                          <a:cs typeface="+mn-cs"/>
                        </a:rPr>
                        <a:t>Principales Causales de Deforestación, Degradación y del No aumento de los RRVV en Chile </a:t>
                      </a:r>
                      <a:r>
                        <a:rPr lang="es-ES" sz="1400" kern="1200" baseline="0" dirty="0" smtClean="0">
                          <a:solidFill>
                            <a:schemeClr val="dk1"/>
                          </a:solidFill>
                          <a:effectLst/>
                          <a:latin typeface="+mn-lt"/>
                          <a:ea typeface="+mn-ea"/>
                          <a:cs typeface="+mn-cs"/>
                        </a:rPr>
                        <a:t>en </a:t>
                      </a:r>
                      <a:r>
                        <a:rPr lang="es-ES" sz="1400" kern="1200" dirty="0" smtClean="0">
                          <a:solidFill>
                            <a:schemeClr val="dk1"/>
                          </a:solidFill>
                          <a:effectLst/>
                          <a:latin typeface="+mn-lt"/>
                          <a:ea typeface="+mn-ea"/>
                          <a:cs typeface="+mn-cs"/>
                        </a:rPr>
                        <a:t>página </a:t>
                      </a:r>
                      <a:r>
                        <a:rPr lang="es-ES" sz="1400" b="1" kern="1200" dirty="0" smtClean="0">
                          <a:solidFill>
                            <a:schemeClr val="dk1"/>
                          </a:solidFill>
                          <a:effectLst/>
                          <a:latin typeface="+mn-lt"/>
                          <a:ea typeface="+mn-ea"/>
                          <a:cs typeface="+mn-cs"/>
                        </a:rPr>
                        <a:t>24</a:t>
                      </a:r>
                      <a:r>
                        <a:rPr lang="es-ES" sz="1400" kern="1200" dirty="0" smtClean="0">
                          <a:solidFill>
                            <a:schemeClr val="dk1"/>
                          </a:solidFill>
                          <a:effectLst/>
                          <a:latin typeface="+mn-lt"/>
                          <a:ea typeface="+mn-ea"/>
                          <a:cs typeface="+mn-cs"/>
                        </a:rPr>
                        <a:t> del Documento Estrategia Nacional de Cambio Climático y Recursos Vegetacionales de Chile (ENCCRV).</a:t>
                      </a:r>
                    </a:p>
                  </a:txBody>
                  <a:tcPr marL="68578" marR="68578" marT="45724" marB="45724" anchor="ctr"/>
                </a:tc>
                <a:extLst>
                  <a:ext uri="{0D108BD9-81ED-4DB2-BD59-A6C34878D82A}"/>
                </a:extLst>
              </a:tr>
              <a:tr h="1129008">
                <a:tc>
                  <a:txBody>
                    <a:bodyPr/>
                    <a:lstStyle/>
                    <a:p>
                      <a:pPr algn="r"/>
                      <a:r>
                        <a:rPr lang="es-CL" sz="1400" b="1" kern="1200" dirty="0" smtClean="0">
                          <a:solidFill>
                            <a:schemeClr val="dk1"/>
                          </a:solidFill>
                          <a:effectLst/>
                          <a:latin typeface="+mn-lt"/>
                          <a:ea typeface="+mn-ea"/>
                          <a:cs typeface="+mn-cs"/>
                        </a:rPr>
                        <a:t>EVALUACIÓN</a:t>
                      </a:r>
                      <a:endParaRPr lang="es-CL" sz="1400" b="1" dirty="0"/>
                    </a:p>
                  </a:txBody>
                  <a:tcPr marL="68578" marR="68578" marT="45724" marB="45724"/>
                </a:tc>
                <a:tc>
                  <a:txBody>
                    <a:bodyPr/>
                    <a:lstStyle/>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schemeClr val="tx1"/>
                          </a:solidFill>
                          <a:effectLst/>
                          <a:uLnTx/>
                          <a:uFillTx/>
                          <a:latin typeface="+mn-lt"/>
                          <a:ea typeface="+mn-ea"/>
                          <a:cs typeface="+mn-cs"/>
                        </a:rPr>
                        <a:t>Avance considerable.</a:t>
                      </a:r>
                    </a:p>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schemeClr val="tx1"/>
                          </a:solidFill>
                          <a:effectLst/>
                          <a:uLnTx/>
                          <a:uFillTx/>
                          <a:latin typeface="+mn-lt"/>
                          <a:ea typeface="+mn-ea"/>
                          <a:cs typeface="+mn-cs"/>
                        </a:rPr>
                        <a:t>Avanza bien pero necesita más desarrollo.</a:t>
                      </a:r>
                    </a:p>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schemeClr val="tx1"/>
                          </a:solidFill>
                          <a:effectLst/>
                          <a:uLnTx/>
                          <a:uFillTx/>
                          <a:latin typeface="+mn-lt"/>
                          <a:ea typeface="+mn-ea"/>
                          <a:cs typeface="+mn-cs"/>
                        </a:rPr>
                        <a:t>Se necesita más desarrollo.</a:t>
                      </a:r>
                    </a:p>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schemeClr val="tx1"/>
                          </a:solidFill>
                          <a:effectLst/>
                          <a:uLnTx/>
                          <a:uFillTx/>
                          <a:latin typeface="+mn-lt"/>
                          <a:ea typeface="+mn-ea"/>
                          <a:cs typeface="+mn-cs"/>
                        </a:rPr>
                        <a:t>Aún no demuestra avance.</a:t>
                      </a:r>
                    </a:p>
                  </a:txBody>
                  <a:tcPr marL="68578" marR="68578" marT="45724" marB="45724" anchor="ctr"/>
                </a:tc>
              </a:tr>
              <a:tr h="737335">
                <a:tc>
                  <a:txBody>
                    <a:bodyPr/>
                    <a:lstStyle/>
                    <a:p>
                      <a:pPr algn="r"/>
                      <a:r>
                        <a:rPr lang="es-MX" sz="1400" b="1" dirty="0" smtClean="0"/>
                        <a:t>COMENTARIOS</a:t>
                      </a:r>
                      <a:endParaRPr lang="es-CL" sz="1400" b="1" dirty="0"/>
                    </a:p>
                  </a:txBody>
                  <a:tcPr marL="68578" marR="68578" marT="45724" marB="45724">
                    <a:solidFill>
                      <a:schemeClr val="bg1">
                        <a:lumMod val="65000"/>
                      </a:schemeClr>
                    </a:solidFill>
                  </a:tcPr>
                </a:tc>
                <a:tc>
                  <a:txBody>
                    <a:bodyPr/>
                    <a:lstStyle/>
                    <a:p>
                      <a:pPr marL="0" indent="0">
                        <a:buFont typeface="Wingdings" pitchFamily="2" charset="2"/>
                        <a:buNone/>
                      </a:pPr>
                      <a:r>
                        <a:rPr lang="es-CL" sz="14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CL" sz="1400" dirty="0"/>
                    </a:p>
                  </a:txBody>
                  <a:tcPr marL="68578" marR="68578" marT="45724" marB="45724">
                    <a:solidFill>
                      <a:schemeClr val="bg1">
                        <a:lumMod val="65000"/>
                      </a:schemeClr>
                    </a:solidFill>
                  </a:tcPr>
                </a:tc>
              </a:tr>
            </a:tbl>
          </a:graphicData>
        </a:graphic>
      </p:graphicFrame>
    </p:spTree>
    <p:extLst>
      <p:ext uri="{BB962C8B-B14F-4D97-AF65-F5344CB8AC3E}">
        <p14:creationId xmlns:p14="http://schemas.microsoft.com/office/powerpoint/2010/main" xmlns="" val="1741389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xmlns="" val="3701650982"/>
              </p:ext>
            </p:extLst>
          </p:nvPr>
        </p:nvGraphicFramePr>
        <p:xfrm>
          <a:off x="403623" y="262088"/>
          <a:ext cx="8280000" cy="5851236"/>
        </p:xfrm>
        <a:graphic>
          <a:graphicData uri="http://schemas.openxmlformats.org/drawingml/2006/table">
            <a:tbl>
              <a:tblPr firstRow="1" bandRow="1">
                <a:tableStyleId>{5C22544A-7EE6-4342-B048-85BDC9FD1C3A}</a:tableStyleId>
              </a:tblPr>
              <a:tblGrid>
                <a:gridCol w="1434702">
                  <a:extLst>
                    <a:ext uri="{9D8B030D-6E8A-4147-A177-3AD203B41FA5}"/>
                  </a:extLst>
                </a:gridCol>
                <a:gridCol w="6845298">
                  <a:extLst>
                    <a:ext uri="{9D8B030D-6E8A-4147-A177-3AD203B41FA5}"/>
                  </a:extLst>
                </a:gridCol>
              </a:tblGrid>
              <a:tr h="45908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400" b="1" dirty="0" smtClean="0">
                          <a:solidFill>
                            <a:schemeClr val="tx1"/>
                          </a:solidFill>
                        </a:rPr>
                        <a:t>CRITERIO:</a:t>
                      </a:r>
                      <a:r>
                        <a:rPr lang="es-HN" sz="1400" b="1" baseline="0" dirty="0" smtClean="0">
                          <a:solidFill>
                            <a:schemeClr val="tx1"/>
                          </a:solidFill>
                        </a:rPr>
                        <a:t> </a:t>
                      </a:r>
                      <a:r>
                        <a:rPr lang="es-CL" sz="1400" b="1" baseline="0" dirty="0" smtClean="0">
                          <a:solidFill>
                            <a:schemeClr val="tx1"/>
                          </a:solidFill>
                        </a:rPr>
                        <a:t>RELACIÓN ENTRE FACTORES CAUSALES/BARRERAS Y ACTIVIDADES ESTRATÉGICAS DE LA ENCCRV.</a:t>
                      </a:r>
                    </a:p>
                  </a:txBody>
                  <a:tcPr marL="68578" marR="68578" marT="45724" marB="45724" anchor="ctr">
                    <a:solidFill>
                      <a:schemeClr val="accent4">
                        <a:lumMod val="40000"/>
                        <a:lumOff val="60000"/>
                      </a:schemeClr>
                    </a:solidFill>
                  </a:tcPr>
                </a:tc>
                <a:tc hMerge="1">
                  <a:txBody>
                    <a:bodyPr/>
                    <a:lstStyle/>
                    <a:p>
                      <a:endParaRPr lang="es-CL"/>
                    </a:p>
                  </a:txBody>
                  <a:tcPr/>
                </a:tc>
              </a:tr>
              <a:tr h="573555">
                <a:tc>
                  <a:txBody>
                    <a:bodyPr/>
                    <a:lstStyle/>
                    <a:p>
                      <a:pPr algn="r"/>
                      <a:r>
                        <a:rPr lang="es-CL" sz="1400" b="1" dirty="0" smtClean="0">
                          <a:solidFill>
                            <a:schemeClr val="bg1"/>
                          </a:solidFill>
                        </a:rPr>
                        <a:t>PREGUNTA 10</a:t>
                      </a:r>
                    </a:p>
                    <a:p>
                      <a:pPr algn="r"/>
                      <a:endParaRPr lang="es-CL" sz="1400" b="1" dirty="0">
                        <a:solidFill>
                          <a:schemeClr val="bg1"/>
                        </a:solidFill>
                      </a:endParaRPr>
                    </a:p>
                  </a:txBody>
                  <a:tcPr marL="68578" marR="68578" marT="45724" marB="45724">
                    <a:solidFill>
                      <a:schemeClr val="accent4">
                        <a:lumMod val="75000"/>
                      </a:schemeClr>
                    </a:solidFill>
                  </a:tcPr>
                </a:tc>
                <a:tc>
                  <a:txBody>
                    <a:bodyPr/>
                    <a:lstStyle/>
                    <a:p>
                      <a:r>
                        <a:rPr lang="es-CL" sz="1400" b="1" dirty="0" smtClean="0">
                          <a:solidFill>
                            <a:schemeClr val="bg1"/>
                          </a:solidFill>
                        </a:rPr>
                        <a:t>¿En base al análisis anterior, se realizó una adecuada identificación entre las causas identificadas y las actividades que se proponen para revertirlas en la ENCCRV?</a:t>
                      </a:r>
                      <a:endParaRPr lang="es-CL" sz="1400" b="1" dirty="0">
                        <a:solidFill>
                          <a:schemeClr val="bg1"/>
                        </a:solidFill>
                      </a:endParaRPr>
                    </a:p>
                  </a:txBody>
                  <a:tcPr marL="68578" marR="68578" marT="45724" marB="45724" anchor="ctr">
                    <a:solidFill>
                      <a:schemeClr val="accent4">
                        <a:lumMod val="75000"/>
                      </a:schemeClr>
                    </a:solidFill>
                  </a:tcPr>
                </a:tc>
                <a:extLst>
                  <a:ext uri="{0D108BD9-81ED-4DB2-BD59-A6C34878D82A}"/>
                </a:extLst>
              </a:tr>
              <a:tr h="1045887">
                <a:tc>
                  <a:txBody>
                    <a:bodyPr/>
                    <a:lstStyle/>
                    <a:p>
                      <a:pPr algn="r"/>
                      <a:r>
                        <a:rPr lang="en-US" sz="1400" b="1" kern="1200" dirty="0" smtClean="0">
                          <a:solidFill>
                            <a:schemeClr val="dk1"/>
                          </a:solidFill>
                          <a:effectLst/>
                          <a:latin typeface="+mn-lt"/>
                          <a:ea typeface="+mn-ea"/>
                          <a:cs typeface="+mn-cs"/>
                        </a:rPr>
                        <a:t>INSUMOS</a:t>
                      </a:r>
                      <a:r>
                        <a:rPr lang="en-US" sz="1400" b="1" kern="1200" baseline="0" dirty="0" smtClean="0">
                          <a:solidFill>
                            <a:schemeClr val="dk1"/>
                          </a:solidFill>
                          <a:effectLst/>
                          <a:latin typeface="+mn-lt"/>
                          <a:ea typeface="+mn-ea"/>
                          <a:cs typeface="+mn-cs"/>
                        </a:rPr>
                        <a:t> ORIENTADORES</a:t>
                      </a:r>
                      <a:endParaRPr lang="es-CL" sz="1400" b="1" dirty="0"/>
                    </a:p>
                  </a:txBody>
                  <a:tcPr marL="68578" marR="68578" marT="45724" marB="45724"/>
                </a:tc>
                <a:tc>
                  <a:txBody>
                    <a:bodyPr/>
                    <a:lstStyle/>
                    <a:p>
                      <a:pPr algn="just"/>
                      <a:r>
                        <a:rPr lang="es-CL" sz="1400" baseline="0" dirty="0" smtClean="0">
                          <a:solidFill>
                            <a:prstClr val="black"/>
                          </a:solidFill>
                        </a:rPr>
                        <a:t>Los resultados del proceso de formulación participativo (talleres regionales y nacional) y el trabajo del consorcio técnico de expertos en torno a esta temática, se desarrollo de acuerdo a un exhaustivos análisis y homologación de causales para definir las Actividades Estratégicas de la ENCCRV y sus Medidas de Acción. </a:t>
                      </a:r>
                    </a:p>
                  </a:txBody>
                  <a:tcPr marL="68578" marR="68578" marT="45724" marB="45724" anchor="ctr"/>
                </a:tc>
                <a:extLst>
                  <a:ext uri="{0D108BD9-81ED-4DB2-BD59-A6C34878D82A}"/>
                </a:extLst>
              </a:tr>
              <a:tr h="1240968">
                <a:tc>
                  <a:txBody>
                    <a:bodyPr/>
                    <a:lstStyle/>
                    <a:p>
                      <a:pPr algn="r"/>
                      <a:r>
                        <a:rPr lang="es-CL" sz="1400" b="1" dirty="0" smtClean="0"/>
                        <a:t>REFERENCIAS</a:t>
                      </a:r>
                      <a:endParaRPr lang="es-CL" sz="1400" b="1" dirty="0"/>
                    </a:p>
                  </a:txBody>
                  <a:tcPr marL="68578" marR="68578" marT="45724" marB="45724"/>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black"/>
                          </a:solidFill>
                          <a:effectLst/>
                          <a:uLnTx/>
                          <a:uFillTx/>
                          <a:latin typeface="+mn-lt"/>
                          <a:ea typeface="+mn-ea"/>
                          <a:cs typeface="+mn-cs"/>
                        </a:rPr>
                        <a:t>Ver Cuadro </a:t>
                      </a:r>
                      <a:r>
                        <a:rPr kumimoji="0" lang="es-ES" sz="1400" b="1" i="0" u="none" strike="noStrike" kern="1200" cap="none" spc="0" normalizeH="0" baseline="0" noProof="0" dirty="0" smtClean="0">
                          <a:ln>
                            <a:noFill/>
                          </a:ln>
                          <a:solidFill>
                            <a:prstClr val="black"/>
                          </a:solidFill>
                          <a:effectLst/>
                          <a:uLnTx/>
                          <a:uFillTx/>
                          <a:latin typeface="+mn-lt"/>
                          <a:ea typeface="+mn-ea"/>
                          <a:cs typeface="+mn-cs"/>
                        </a:rPr>
                        <a:t>N°1</a:t>
                      </a:r>
                      <a:r>
                        <a:rPr kumimoji="0" lang="es-ES" sz="1400" b="0" i="0" u="none" strike="noStrike" kern="1200" cap="none" spc="0" normalizeH="0" baseline="0" noProof="0" dirty="0" smtClean="0">
                          <a:ln>
                            <a:noFill/>
                          </a:ln>
                          <a:solidFill>
                            <a:prstClr val="black"/>
                          </a:solidFill>
                          <a:effectLst/>
                          <a:uLnTx/>
                          <a:uFillTx/>
                          <a:latin typeface="+mn-lt"/>
                          <a:ea typeface="+mn-ea"/>
                          <a:cs typeface="+mn-cs"/>
                        </a:rPr>
                        <a:t> </a:t>
                      </a:r>
                      <a:r>
                        <a:rPr kumimoji="0" lang="es-ES" sz="1400" b="0" i="1" u="none" strike="noStrike" kern="1200" cap="none" spc="0" normalizeH="0" baseline="0" noProof="0" dirty="0" smtClean="0">
                          <a:ln>
                            <a:noFill/>
                          </a:ln>
                          <a:solidFill>
                            <a:prstClr val="black"/>
                          </a:solidFill>
                          <a:effectLst/>
                          <a:uLnTx/>
                          <a:uFillTx/>
                          <a:latin typeface="+mn-lt"/>
                          <a:ea typeface="+mn-ea"/>
                          <a:cs typeface="+mn-cs"/>
                        </a:rPr>
                        <a:t>Formato de análisis de los GF </a:t>
                      </a:r>
                      <a:r>
                        <a:rPr kumimoji="0" lang="es-ES" sz="1400" b="0" i="0" u="none" strike="noStrike" kern="1200" cap="none" spc="0" normalizeH="0" baseline="0" noProof="0" dirty="0" smtClean="0">
                          <a:ln>
                            <a:noFill/>
                          </a:ln>
                          <a:solidFill>
                            <a:prstClr val="black"/>
                          </a:solidFill>
                          <a:effectLst/>
                          <a:uLnTx/>
                          <a:uFillTx/>
                          <a:latin typeface="+mn-lt"/>
                          <a:ea typeface="+mn-ea"/>
                          <a:cs typeface="+mn-cs"/>
                        </a:rPr>
                        <a:t>en página </a:t>
                      </a:r>
                      <a:r>
                        <a:rPr kumimoji="0" lang="es-ES" sz="1400" b="1" i="0" u="none" strike="noStrike" kern="1200" cap="none" spc="0" normalizeH="0" baseline="0" noProof="0" dirty="0" smtClean="0">
                          <a:ln>
                            <a:noFill/>
                          </a:ln>
                          <a:solidFill>
                            <a:prstClr val="black"/>
                          </a:solidFill>
                          <a:effectLst/>
                          <a:uLnTx/>
                          <a:uFillTx/>
                          <a:latin typeface="+mn-lt"/>
                          <a:ea typeface="+mn-ea"/>
                          <a:cs typeface="+mn-cs"/>
                        </a:rPr>
                        <a:t>31</a:t>
                      </a:r>
                      <a:r>
                        <a:rPr kumimoji="0" lang="es-ES" sz="1400" b="0" i="0" u="none" strike="noStrike" kern="1200" cap="none" spc="0" normalizeH="0" baseline="0" noProof="0" dirty="0" smtClean="0">
                          <a:ln>
                            <a:noFill/>
                          </a:ln>
                          <a:solidFill>
                            <a:prstClr val="black"/>
                          </a:solidFill>
                          <a:effectLst/>
                          <a:uLnTx/>
                          <a:uFillTx/>
                          <a:latin typeface="+mn-lt"/>
                          <a:ea typeface="+mn-ea"/>
                          <a:cs typeface="+mn-cs"/>
                        </a:rPr>
                        <a:t> del Plan para la Implementación de las Salvaguardas Sociales y Ambientales de la ENCCRV.</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black"/>
                          </a:solidFill>
                          <a:effectLst/>
                          <a:uLnTx/>
                          <a:uFillTx/>
                          <a:latin typeface="+mn-lt"/>
                          <a:ea typeface="+mn-ea"/>
                          <a:cs typeface="+mn-cs"/>
                        </a:rPr>
                        <a:t>Ver Capitulo </a:t>
                      </a:r>
                      <a:r>
                        <a:rPr kumimoji="0" lang="es-ES" sz="1400" b="1" i="0" u="none" strike="noStrike" kern="1200" cap="none" spc="0" normalizeH="0" baseline="0" noProof="0" dirty="0" smtClean="0">
                          <a:ln>
                            <a:noFill/>
                          </a:ln>
                          <a:solidFill>
                            <a:prstClr val="black"/>
                          </a:solidFill>
                          <a:effectLst/>
                          <a:uLnTx/>
                          <a:uFillTx/>
                          <a:latin typeface="+mn-lt"/>
                          <a:ea typeface="+mn-ea"/>
                          <a:cs typeface="+mn-cs"/>
                        </a:rPr>
                        <a:t>4.2</a:t>
                      </a:r>
                      <a:r>
                        <a:rPr kumimoji="0" lang="es-ES" sz="1400" b="0" i="0" u="none" strike="noStrike" kern="1200" cap="none" spc="0" normalizeH="0" baseline="0" noProof="0" dirty="0" smtClean="0">
                          <a:ln>
                            <a:noFill/>
                          </a:ln>
                          <a:solidFill>
                            <a:prstClr val="black"/>
                          </a:solidFill>
                          <a:effectLst/>
                          <a:uLnTx/>
                          <a:uFillTx/>
                          <a:latin typeface="+mn-lt"/>
                          <a:ea typeface="+mn-ea"/>
                          <a:cs typeface="+mn-cs"/>
                        </a:rPr>
                        <a:t> </a:t>
                      </a:r>
                      <a:r>
                        <a:rPr kumimoji="0" lang="es-ES" sz="1400" b="0" i="1" u="none" strike="noStrike" kern="1200" cap="none" spc="0" normalizeH="0" baseline="0" noProof="0" dirty="0" smtClean="0">
                          <a:ln>
                            <a:noFill/>
                          </a:ln>
                          <a:solidFill>
                            <a:prstClr val="black"/>
                          </a:solidFill>
                          <a:effectLst/>
                          <a:uLnTx/>
                          <a:uFillTx/>
                          <a:latin typeface="+mn-lt"/>
                          <a:ea typeface="+mn-ea"/>
                          <a:cs typeface="+mn-cs"/>
                        </a:rPr>
                        <a:t>Actividades Estratégicas y Medidas de Acción de la ENCCRV</a:t>
                      </a:r>
                      <a:r>
                        <a:rPr kumimoji="0" lang="es-ES" sz="1400" b="0" i="0" u="none" strike="noStrike" kern="1200" cap="none" spc="0" normalizeH="0" baseline="0" noProof="0" dirty="0" smtClean="0">
                          <a:ln>
                            <a:noFill/>
                          </a:ln>
                          <a:solidFill>
                            <a:prstClr val="black"/>
                          </a:solidFill>
                          <a:effectLst/>
                          <a:uLnTx/>
                          <a:uFillTx/>
                          <a:latin typeface="+mn-lt"/>
                          <a:ea typeface="+mn-ea"/>
                          <a:cs typeface="+mn-cs"/>
                        </a:rPr>
                        <a:t> en página </a:t>
                      </a:r>
                      <a:r>
                        <a:rPr kumimoji="0" lang="es-ES" sz="1400" b="1" i="0" u="none" strike="noStrike" kern="1200" cap="none" spc="0" normalizeH="0" baseline="0" noProof="0" dirty="0" smtClean="0">
                          <a:ln>
                            <a:noFill/>
                          </a:ln>
                          <a:solidFill>
                            <a:prstClr val="black"/>
                          </a:solidFill>
                          <a:effectLst/>
                          <a:uLnTx/>
                          <a:uFillTx/>
                          <a:latin typeface="+mn-lt"/>
                          <a:ea typeface="+mn-ea"/>
                          <a:cs typeface="+mn-cs"/>
                        </a:rPr>
                        <a:t>35</a:t>
                      </a:r>
                      <a:r>
                        <a:rPr kumimoji="0" lang="es-ES" sz="1400" b="0" i="0" u="none" strike="noStrike" kern="1200" cap="none" spc="0" normalizeH="0" baseline="0" noProof="0" dirty="0" smtClean="0">
                          <a:ln>
                            <a:noFill/>
                          </a:ln>
                          <a:solidFill>
                            <a:prstClr val="black"/>
                          </a:solidFill>
                          <a:effectLst/>
                          <a:uLnTx/>
                          <a:uFillTx/>
                          <a:latin typeface="+mn-lt"/>
                          <a:ea typeface="+mn-ea"/>
                          <a:cs typeface="+mn-cs"/>
                        </a:rPr>
                        <a:t> del Documento Estrategia Nacional de Cambio Climático y Recursos Vegetacionales de Chile (ENCCRV).</a:t>
                      </a:r>
                    </a:p>
                  </a:txBody>
                  <a:tcPr marL="68578" marR="68578" marT="45724" marB="45724" anchor="ctr"/>
                </a:tc>
                <a:extLst>
                  <a:ext uri="{0D108BD9-81ED-4DB2-BD59-A6C34878D82A}"/>
                </a:extLst>
              </a:tr>
              <a:tr h="1249687">
                <a:tc>
                  <a:txBody>
                    <a:bodyPr/>
                    <a:lstStyle/>
                    <a:p>
                      <a:pPr algn="r"/>
                      <a:r>
                        <a:rPr lang="es-CL" sz="1400" b="1" kern="1200" dirty="0" smtClean="0">
                          <a:solidFill>
                            <a:schemeClr val="dk1"/>
                          </a:solidFill>
                          <a:effectLst/>
                          <a:latin typeface="+mn-lt"/>
                          <a:ea typeface="+mn-ea"/>
                          <a:cs typeface="+mn-cs"/>
                        </a:rPr>
                        <a:t>EVALUACIÓN</a:t>
                      </a:r>
                      <a:endParaRPr lang="es-CL" sz="1400" b="1" dirty="0"/>
                    </a:p>
                  </a:txBody>
                  <a:tcPr marL="68578" marR="68578" marT="45724" marB="45724"/>
                </a:tc>
                <a:tc>
                  <a:txBody>
                    <a:bodyPr/>
                    <a:lstStyle/>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Avance considerable.</a:t>
                      </a:r>
                    </a:p>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Avanza bien pero necesita más desarrollo.</a:t>
                      </a:r>
                    </a:p>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Se necesita más desarrollo.</a:t>
                      </a:r>
                    </a:p>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Aún no demuestra avance.</a:t>
                      </a:r>
                    </a:p>
                  </a:txBody>
                  <a:tcPr marL="68578" marR="68578" marT="45724" marB="45724" anchor="ctr"/>
                </a:tc>
              </a:tr>
              <a:tr h="1282053">
                <a:tc>
                  <a:txBody>
                    <a:bodyPr/>
                    <a:lstStyle/>
                    <a:p>
                      <a:pPr algn="r"/>
                      <a:r>
                        <a:rPr lang="es-MX" sz="1400" b="1" dirty="0" smtClean="0"/>
                        <a:t>COMENTARIOS</a:t>
                      </a:r>
                      <a:endParaRPr lang="es-CL" sz="1400" b="1" dirty="0"/>
                    </a:p>
                  </a:txBody>
                  <a:tcPr marL="68578" marR="68578" marT="45724" marB="45724">
                    <a:solidFill>
                      <a:schemeClr val="bg1">
                        <a:lumMod val="65000"/>
                      </a:schemeClr>
                    </a:solidFill>
                  </a:tcPr>
                </a:tc>
                <a:tc>
                  <a:txBody>
                    <a:bodyPr/>
                    <a:lstStyle/>
                    <a:p>
                      <a:pPr marL="0" indent="0">
                        <a:buFont typeface="Wingdings" pitchFamily="2" charset="2"/>
                        <a:buNone/>
                      </a:pPr>
                      <a:r>
                        <a:rPr lang="es-CL" sz="14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CL" sz="1400" dirty="0"/>
                    </a:p>
                  </a:txBody>
                  <a:tcPr marL="68578" marR="68578" marT="45724" marB="45724">
                    <a:solidFill>
                      <a:schemeClr val="bg1">
                        <a:lumMod val="65000"/>
                      </a:schemeClr>
                    </a:solidFill>
                  </a:tcPr>
                </a:tc>
              </a:tr>
            </a:tbl>
          </a:graphicData>
        </a:graphic>
      </p:graphicFrame>
    </p:spTree>
    <p:extLst>
      <p:ext uri="{BB962C8B-B14F-4D97-AF65-F5344CB8AC3E}">
        <p14:creationId xmlns:p14="http://schemas.microsoft.com/office/powerpoint/2010/main" xmlns="" val="1741389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xmlns="" val="1131090242"/>
              </p:ext>
            </p:extLst>
          </p:nvPr>
        </p:nvGraphicFramePr>
        <p:xfrm>
          <a:off x="415498" y="250214"/>
          <a:ext cx="8280000" cy="5712916"/>
        </p:xfrm>
        <a:graphic>
          <a:graphicData uri="http://schemas.openxmlformats.org/drawingml/2006/table">
            <a:tbl>
              <a:tblPr firstRow="1" bandRow="1">
                <a:tableStyleId>{5C22544A-7EE6-4342-B048-85BDC9FD1C3A}</a:tableStyleId>
              </a:tblPr>
              <a:tblGrid>
                <a:gridCol w="1434702">
                  <a:extLst>
                    <a:ext uri="{9D8B030D-6E8A-4147-A177-3AD203B41FA5}"/>
                  </a:extLst>
                </a:gridCol>
                <a:gridCol w="6845298">
                  <a:extLst>
                    <a:ext uri="{9D8B030D-6E8A-4147-A177-3AD203B41FA5}"/>
                  </a:extLst>
                </a:gridCol>
              </a:tblGrid>
              <a:tr h="41475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400" b="1" dirty="0" smtClean="0">
                          <a:solidFill>
                            <a:schemeClr val="tx1"/>
                          </a:solidFill>
                        </a:rPr>
                        <a:t>CRITERIO:</a:t>
                      </a:r>
                      <a:r>
                        <a:rPr lang="es-HN" sz="1400" b="1" baseline="0" dirty="0" smtClean="0">
                          <a:solidFill>
                            <a:schemeClr val="tx1"/>
                          </a:solidFill>
                        </a:rPr>
                        <a:t> </a:t>
                      </a:r>
                      <a:r>
                        <a:rPr lang="es-CL" sz="1400" b="1" baseline="0" dirty="0" smtClean="0">
                          <a:solidFill>
                            <a:schemeClr val="tx1"/>
                          </a:solidFill>
                        </a:rPr>
                        <a:t>TENENCIA DE LA TIERRA.</a:t>
                      </a:r>
                    </a:p>
                  </a:txBody>
                  <a:tcPr marL="68578" marR="68578" marT="45724" marB="45724" anchor="ctr">
                    <a:solidFill>
                      <a:schemeClr val="accent4">
                        <a:lumMod val="40000"/>
                        <a:lumOff val="60000"/>
                      </a:schemeClr>
                    </a:solidFill>
                  </a:tcPr>
                </a:tc>
                <a:tc hMerge="1">
                  <a:txBody>
                    <a:bodyPr/>
                    <a:lstStyle/>
                    <a:p>
                      <a:endParaRPr lang="es-CL"/>
                    </a:p>
                  </a:txBody>
                  <a:tcPr/>
                </a:tc>
              </a:tr>
              <a:tr h="295040">
                <a:tc>
                  <a:txBody>
                    <a:bodyPr/>
                    <a:lstStyle/>
                    <a:p>
                      <a:pPr algn="r"/>
                      <a:r>
                        <a:rPr lang="es-CL" sz="1400" b="1" dirty="0" smtClean="0">
                          <a:solidFill>
                            <a:schemeClr val="bg1"/>
                          </a:solidFill>
                        </a:rPr>
                        <a:t>PREGUNTA 11</a:t>
                      </a:r>
                    </a:p>
                    <a:p>
                      <a:pPr algn="r"/>
                      <a:endParaRPr lang="es-CL" sz="1400" b="1" dirty="0">
                        <a:solidFill>
                          <a:schemeClr val="bg1"/>
                        </a:solidFill>
                      </a:endParaRPr>
                    </a:p>
                  </a:txBody>
                  <a:tcPr marL="68578" marR="68578" marT="45724" marB="45724">
                    <a:solidFill>
                      <a:schemeClr val="accent4">
                        <a:lumMod val="75000"/>
                      </a:schemeClr>
                    </a:solidFill>
                  </a:tcPr>
                </a:tc>
                <a:tc>
                  <a:txBody>
                    <a:bodyPr/>
                    <a:lstStyle/>
                    <a:p>
                      <a:r>
                        <a:rPr lang="es-CL" sz="1400" b="1" dirty="0" smtClean="0">
                          <a:solidFill>
                            <a:schemeClr val="bg1"/>
                          </a:solidFill>
                        </a:rPr>
                        <a:t>¿Las actividades propuestas en la ENCCRV abordan temáticas pertinentes sobre uso de la tierra, tenencia y titulación de tierras, así como sobre derechos de los recursos naturales en áreas prioritarias?</a:t>
                      </a:r>
                      <a:endParaRPr lang="es-CL" sz="1400" b="1" dirty="0">
                        <a:solidFill>
                          <a:schemeClr val="bg1"/>
                        </a:solidFill>
                      </a:endParaRPr>
                    </a:p>
                  </a:txBody>
                  <a:tcPr marL="68578" marR="68578" marT="45724" marB="45724" anchor="ctr">
                    <a:solidFill>
                      <a:schemeClr val="accent4">
                        <a:lumMod val="75000"/>
                      </a:schemeClr>
                    </a:solidFill>
                  </a:tcPr>
                </a:tc>
                <a:extLst>
                  <a:ext uri="{0D108BD9-81ED-4DB2-BD59-A6C34878D82A}"/>
                </a:extLst>
              </a:tr>
              <a:tr h="943232">
                <a:tc>
                  <a:txBody>
                    <a:bodyPr/>
                    <a:lstStyle/>
                    <a:p>
                      <a:pPr algn="r"/>
                      <a:r>
                        <a:rPr lang="en-US" sz="1400" b="1" kern="1200" dirty="0" smtClean="0">
                          <a:solidFill>
                            <a:schemeClr val="dk1"/>
                          </a:solidFill>
                          <a:effectLst/>
                          <a:latin typeface="+mn-lt"/>
                          <a:ea typeface="+mn-ea"/>
                          <a:cs typeface="+mn-cs"/>
                        </a:rPr>
                        <a:t>INSUMOS</a:t>
                      </a:r>
                      <a:r>
                        <a:rPr lang="en-US" sz="1400" b="1" kern="1200" baseline="0" dirty="0" smtClean="0">
                          <a:solidFill>
                            <a:schemeClr val="dk1"/>
                          </a:solidFill>
                          <a:effectLst/>
                          <a:latin typeface="+mn-lt"/>
                          <a:ea typeface="+mn-ea"/>
                          <a:cs typeface="+mn-cs"/>
                        </a:rPr>
                        <a:t> ORIENTADORES</a:t>
                      </a:r>
                      <a:endParaRPr lang="es-CL" sz="1400" b="1" dirty="0"/>
                    </a:p>
                  </a:txBody>
                  <a:tcPr marL="68578" marR="68578" marT="45724" marB="45724"/>
                </a:tc>
                <a:tc>
                  <a:txBody>
                    <a:bodyPr/>
                    <a:lstStyle/>
                    <a:p>
                      <a:pPr algn="just"/>
                      <a:r>
                        <a:rPr lang="es-ES" sz="1400" baseline="0" dirty="0" smtClean="0">
                          <a:solidFill>
                            <a:prstClr val="black"/>
                          </a:solidFill>
                        </a:rPr>
                        <a:t>Se evaluaron los antecedentes existentes con referencia a las bases de datos asociados a la propiedad en distintas instituciones del país (Centro de Información de Recursos Naturales del MINAGRI, Servicio de Impuestos Internos, Conservador de Bienes Raíces, etc.), además durante el proceso de formulación se revisaron los temas relacionados con la legislación y estado actual de tenencia de la tierra y derechos de propiedad.</a:t>
                      </a:r>
                    </a:p>
                  </a:txBody>
                  <a:tcPr marL="68578" marR="68578" marT="45724" marB="45724" anchor="ctr"/>
                </a:tc>
                <a:extLst>
                  <a:ext uri="{0D108BD9-81ED-4DB2-BD59-A6C34878D82A}"/>
                </a:extLst>
              </a:tr>
              <a:tr h="1121131">
                <a:tc>
                  <a:txBody>
                    <a:bodyPr/>
                    <a:lstStyle/>
                    <a:p>
                      <a:pPr algn="r"/>
                      <a:r>
                        <a:rPr lang="es-CL" sz="1400" b="1" dirty="0" smtClean="0"/>
                        <a:t>REFERENCIAS</a:t>
                      </a:r>
                      <a:endParaRPr lang="es-CL" sz="1400" b="1" dirty="0"/>
                    </a:p>
                  </a:txBody>
                  <a:tcPr marL="68578" marR="68578" marT="45724" marB="45724"/>
                </a:tc>
                <a:tc>
                  <a:txBody>
                    <a:bodyPr/>
                    <a:lstStyle/>
                    <a:p>
                      <a:pPr algn="just"/>
                      <a:r>
                        <a:rPr lang="es-ES" sz="1400" kern="1200" dirty="0" smtClean="0">
                          <a:solidFill>
                            <a:schemeClr val="dk1"/>
                          </a:solidFill>
                          <a:effectLst/>
                          <a:latin typeface="+mn-lt"/>
                          <a:ea typeface="+mn-ea"/>
                          <a:cs typeface="+mn-cs"/>
                        </a:rPr>
                        <a:t>Ver Capitulo </a:t>
                      </a:r>
                      <a:r>
                        <a:rPr lang="es-ES" sz="1400" b="1" kern="1200" dirty="0" smtClean="0">
                          <a:solidFill>
                            <a:schemeClr val="dk1"/>
                          </a:solidFill>
                          <a:effectLst/>
                          <a:latin typeface="+mn-lt"/>
                          <a:ea typeface="+mn-ea"/>
                          <a:cs typeface="+mn-cs"/>
                        </a:rPr>
                        <a:t>2.4</a:t>
                      </a:r>
                      <a:r>
                        <a:rPr lang="es-ES" sz="1400" kern="1200" dirty="0" smtClean="0">
                          <a:solidFill>
                            <a:schemeClr val="dk1"/>
                          </a:solidFill>
                          <a:effectLst/>
                          <a:latin typeface="+mn-lt"/>
                          <a:ea typeface="+mn-ea"/>
                          <a:cs typeface="+mn-cs"/>
                        </a:rPr>
                        <a:t> </a:t>
                      </a:r>
                      <a:r>
                        <a:rPr lang="es-ES" sz="1400" i="1" kern="1200" dirty="0" smtClean="0">
                          <a:solidFill>
                            <a:schemeClr val="dk1"/>
                          </a:solidFill>
                          <a:effectLst/>
                          <a:latin typeface="+mn-lt"/>
                          <a:ea typeface="+mn-ea"/>
                          <a:cs typeface="+mn-cs"/>
                        </a:rPr>
                        <a:t>Principales Causales de Deforestación, Degradación y del</a:t>
                      </a:r>
                      <a:r>
                        <a:rPr lang="es-ES" sz="1400" i="1" kern="1200" baseline="0" dirty="0" smtClean="0">
                          <a:solidFill>
                            <a:schemeClr val="dk1"/>
                          </a:solidFill>
                          <a:effectLst/>
                          <a:latin typeface="+mn-lt"/>
                          <a:ea typeface="+mn-ea"/>
                          <a:cs typeface="+mn-cs"/>
                        </a:rPr>
                        <a:t> No aumento de los RRVV en Chile</a:t>
                      </a:r>
                      <a:r>
                        <a:rPr lang="es-ES" sz="1400" i="1" kern="1200" dirty="0" smtClean="0">
                          <a:solidFill>
                            <a:srgbClr val="FF0000"/>
                          </a:solidFill>
                          <a:effectLst/>
                          <a:latin typeface="+mn-lt"/>
                          <a:ea typeface="+mn-ea"/>
                          <a:cs typeface="+mn-cs"/>
                        </a:rPr>
                        <a:t> </a:t>
                      </a:r>
                      <a:r>
                        <a:rPr lang="es-ES" sz="1400" kern="1200" dirty="0" smtClean="0">
                          <a:solidFill>
                            <a:schemeClr val="dk1"/>
                          </a:solidFill>
                          <a:effectLst/>
                          <a:latin typeface="+mn-lt"/>
                          <a:ea typeface="+mn-ea"/>
                          <a:cs typeface="+mn-cs"/>
                        </a:rPr>
                        <a:t>en página</a:t>
                      </a:r>
                      <a:r>
                        <a:rPr lang="es-ES" sz="1400" kern="1200" baseline="0" dirty="0" smtClean="0">
                          <a:solidFill>
                            <a:schemeClr val="dk1"/>
                          </a:solidFill>
                          <a:effectLst/>
                          <a:latin typeface="+mn-lt"/>
                          <a:ea typeface="+mn-ea"/>
                          <a:cs typeface="+mn-cs"/>
                        </a:rPr>
                        <a:t> </a:t>
                      </a:r>
                      <a:r>
                        <a:rPr lang="es-ES" sz="1400" b="1" kern="1200" baseline="0" dirty="0" smtClean="0">
                          <a:solidFill>
                            <a:schemeClr val="dk1"/>
                          </a:solidFill>
                          <a:effectLst/>
                          <a:latin typeface="+mn-lt"/>
                          <a:ea typeface="+mn-ea"/>
                          <a:cs typeface="+mn-cs"/>
                        </a:rPr>
                        <a:t>24</a:t>
                      </a:r>
                      <a:r>
                        <a:rPr lang="es-ES" sz="1400" kern="1200" dirty="0" smtClean="0">
                          <a:solidFill>
                            <a:schemeClr val="dk1"/>
                          </a:solidFill>
                          <a:effectLst/>
                          <a:latin typeface="+mn-lt"/>
                          <a:ea typeface="+mn-ea"/>
                          <a:cs typeface="+mn-cs"/>
                        </a:rPr>
                        <a:t> del Documento Estrategia Nacional de Cambio Climático y Recursos Vegetacionales de Chile (ENCCRV).</a:t>
                      </a:r>
                    </a:p>
                  </a:txBody>
                  <a:tcPr marL="68578" marR="68578" marT="45724" marB="45724" anchor="ctr"/>
                </a:tc>
                <a:extLst>
                  <a:ext uri="{0D108BD9-81ED-4DB2-BD59-A6C34878D82A}"/>
                </a:extLst>
              </a:tr>
              <a:tr h="1129008">
                <a:tc>
                  <a:txBody>
                    <a:bodyPr/>
                    <a:lstStyle/>
                    <a:p>
                      <a:pPr algn="r"/>
                      <a:r>
                        <a:rPr lang="es-CL" sz="1400" b="1" kern="1200" dirty="0" smtClean="0">
                          <a:solidFill>
                            <a:schemeClr val="dk1"/>
                          </a:solidFill>
                          <a:effectLst/>
                          <a:latin typeface="+mn-lt"/>
                          <a:ea typeface="+mn-ea"/>
                          <a:cs typeface="+mn-cs"/>
                        </a:rPr>
                        <a:t>EVALUACIÓN</a:t>
                      </a:r>
                      <a:endParaRPr lang="es-CL" sz="1400" b="1" dirty="0"/>
                    </a:p>
                  </a:txBody>
                  <a:tcPr marL="68578" marR="68578" marT="45724" marB="45724"/>
                </a:tc>
                <a:tc>
                  <a:txBody>
                    <a:bodyPr/>
                    <a:lstStyle/>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Avance considerable.</a:t>
                      </a:r>
                    </a:p>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Avanza bien pero necesita más desarrollo.</a:t>
                      </a:r>
                    </a:p>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Se necesita más desarrollo.</a:t>
                      </a:r>
                    </a:p>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Aún no demuestra avance.</a:t>
                      </a:r>
                    </a:p>
                  </a:txBody>
                  <a:tcPr marL="68578" marR="68578" marT="45724" marB="45724" anchor="ctr"/>
                </a:tc>
              </a:tr>
              <a:tr h="737335">
                <a:tc>
                  <a:txBody>
                    <a:bodyPr/>
                    <a:lstStyle/>
                    <a:p>
                      <a:pPr algn="r"/>
                      <a:r>
                        <a:rPr lang="es-MX" sz="1400" b="1" dirty="0" smtClean="0"/>
                        <a:t>COMENTARIOS</a:t>
                      </a:r>
                      <a:endParaRPr lang="es-CL" sz="1400" b="1" dirty="0"/>
                    </a:p>
                  </a:txBody>
                  <a:tcPr marL="68578" marR="68578" marT="45724" marB="45724">
                    <a:solidFill>
                      <a:schemeClr val="bg1">
                        <a:lumMod val="65000"/>
                      </a:schemeClr>
                    </a:solidFill>
                  </a:tcPr>
                </a:tc>
                <a:tc>
                  <a:txBody>
                    <a:bodyPr/>
                    <a:lstStyle/>
                    <a:p>
                      <a:pPr marL="0" indent="0">
                        <a:buFont typeface="Wingdings" pitchFamily="2" charset="2"/>
                        <a:buNone/>
                      </a:pPr>
                      <a:r>
                        <a:rPr lang="es-CL" sz="14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CL" sz="1400" dirty="0"/>
                    </a:p>
                  </a:txBody>
                  <a:tcPr marL="68578" marR="68578" marT="45724" marB="45724">
                    <a:solidFill>
                      <a:schemeClr val="bg1">
                        <a:lumMod val="65000"/>
                      </a:schemeClr>
                    </a:solidFill>
                  </a:tcPr>
                </a:tc>
              </a:tr>
            </a:tbl>
          </a:graphicData>
        </a:graphic>
      </p:graphicFrame>
    </p:spTree>
    <p:extLst>
      <p:ext uri="{BB962C8B-B14F-4D97-AF65-F5344CB8AC3E}">
        <p14:creationId xmlns:p14="http://schemas.microsoft.com/office/powerpoint/2010/main" xmlns="" val="1741389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xmlns="" val="3043956639"/>
              </p:ext>
            </p:extLst>
          </p:nvPr>
        </p:nvGraphicFramePr>
        <p:xfrm>
          <a:off x="415498" y="250214"/>
          <a:ext cx="8280000" cy="6048786"/>
        </p:xfrm>
        <a:graphic>
          <a:graphicData uri="http://schemas.openxmlformats.org/drawingml/2006/table">
            <a:tbl>
              <a:tblPr firstRow="1" bandRow="1">
                <a:tableStyleId>{5C22544A-7EE6-4342-B048-85BDC9FD1C3A}</a:tableStyleId>
              </a:tblPr>
              <a:tblGrid>
                <a:gridCol w="1434702">
                  <a:extLst>
                    <a:ext uri="{9D8B030D-6E8A-4147-A177-3AD203B41FA5}"/>
                  </a:extLst>
                </a:gridCol>
                <a:gridCol w="6845298">
                  <a:extLst>
                    <a:ext uri="{9D8B030D-6E8A-4147-A177-3AD203B41FA5}"/>
                  </a:extLst>
                </a:gridCol>
              </a:tblGrid>
              <a:tr h="45617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400" b="1" dirty="0" smtClean="0">
                          <a:solidFill>
                            <a:schemeClr val="tx1"/>
                          </a:solidFill>
                        </a:rPr>
                        <a:t>CRITERIO:</a:t>
                      </a:r>
                      <a:r>
                        <a:rPr lang="es-HN" sz="1400" b="1" baseline="0" dirty="0" smtClean="0">
                          <a:solidFill>
                            <a:schemeClr val="tx1"/>
                          </a:solidFill>
                        </a:rPr>
                        <a:t> </a:t>
                      </a:r>
                      <a:r>
                        <a:rPr lang="es-CL" sz="1400" b="1" baseline="0" dirty="0" smtClean="0">
                          <a:solidFill>
                            <a:schemeClr val="tx1"/>
                          </a:solidFill>
                        </a:rPr>
                        <a:t>ANÁLISIS DE LAS SALVAGUARDAS SOCIALES Y AMBIENTALES.</a:t>
                      </a:r>
                    </a:p>
                  </a:txBody>
                  <a:tcPr marL="68578" marR="68578" marT="45724" marB="45724" anchor="ctr">
                    <a:solidFill>
                      <a:schemeClr val="accent2">
                        <a:lumMod val="40000"/>
                        <a:lumOff val="60000"/>
                      </a:schemeClr>
                    </a:solidFill>
                  </a:tcPr>
                </a:tc>
                <a:tc hMerge="1">
                  <a:txBody>
                    <a:bodyPr/>
                    <a:lstStyle/>
                    <a:p>
                      <a:endParaRPr lang="es-CL"/>
                    </a:p>
                  </a:txBody>
                  <a:tcPr/>
                </a:tc>
              </a:tr>
              <a:tr h="804584">
                <a:tc>
                  <a:txBody>
                    <a:bodyPr/>
                    <a:lstStyle/>
                    <a:p>
                      <a:pPr algn="r"/>
                      <a:r>
                        <a:rPr lang="es-CL" sz="1400" b="1" dirty="0" smtClean="0">
                          <a:solidFill>
                            <a:schemeClr val="bg1"/>
                          </a:solidFill>
                        </a:rPr>
                        <a:t>PREGUNTA 12</a:t>
                      </a:r>
                    </a:p>
                    <a:p>
                      <a:pPr algn="r"/>
                      <a:endParaRPr lang="es-CL" sz="1400" b="1" dirty="0">
                        <a:solidFill>
                          <a:schemeClr val="bg1"/>
                        </a:solidFill>
                      </a:endParaRPr>
                    </a:p>
                  </a:txBody>
                  <a:tcPr marL="68578" marR="68578" marT="45724" marB="45724">
                    <a:solidFill>
                      <a:schemeClr val="accent2">
                        <a:lumMod val="75000"/>
                      </a:schemeClr>
                    </a:solidFill>
                  </a:tcPr>
                </a:tc>
                <a:tc>
                  <a:txBody>
                    <a:bodyPr/>
                    <a:lstStyle/>
                    <a:p>
                      <a:r>
                        <a:rPr lang="es-CL" sz="1400" b="1" dirty="0" smtClean="0">
                          <a:solidFill>
                            <a:schemeClr val="bg1"/>
                          </a:solidFill>
                        </a:rPr>
                        <a:t>¿Existen instancias o estudios donde se han identificado y analizado los aspectos relacionados con las salvaguardas sociales y ambientales aplicadas al trabajo que se está realizado bajo la ENCCRV?</a:t>
                      </a:r>
                      <a:endParaRPr lang="es-CL" sz="1400" b="1" dirty="0">
                        <a:solidFill>
                          <a:schemeClr val="bg1"/>
                        </a:solidFill>
                      </a:endParaRPr>
                    </a:p>
                  </a:txBody>
                  <a:tcPr marL="68578" marR="68578" marT="45724" marB="45724" anchor="ctr">
                    <a:solidFill>
                      <a:schemeClr val="accent2">
                        <a:lumMod val="75000"/>
                      </a:schemeClr>
                    </a:solidFill>
                  </a:tcPr>
                </a:tc>
                <a:extLst>
                  <a:ext uri="{0D108BD9-81ED-4DB2-BD59-A6C34878D82A}"/>
                </a:extLst>
              </a:tr>
              <a:tr h="1039252">
                <a:tc>
                  <a:txBody>
                    <a:bodyPr/>
                    <a:lstStyle/>
                    <a:p>
                      <a:pPr algn="r"/>
                      <a:r>
                        <a:rPr lang="en-US" sz="1400" b="1" kern="1200" dirty="0" smtClean="0">
                          <a:solidFill>
                            <a:schemeClr val="dk1"/>
                          </a:solidFill>
                          <a:effectLst/>
                          <a:latin typeface="+mn-lt"/>
                          <a:ea typeface="+mn-ea"/>
                          <a:cs typeface="+mn-cs"/>
                        </a:rPr>
                        <a:t>INSUMOS</a:t>
                      </a:r>
                      <a:r>
                        <a:rPr lang="en-US" sz="1400" b="1" kern="1200" baseline="0" dirty="0" smtClean="0">
                          <a:solidFill>
                            <a:schemeClr val="dk1"/>
                          </a:solidFill>
                          <a:effectLst/>
                          <a:latin typeface="+mn-lt"/>
                          <a:ea typeface="+mn-ea"/>
                          <a:cs typeface="+mn-cs"/>
                        </a:rPr>
                        <a:t> ORIENTADORES</a:t>
                      </a:r>
                      <a:endParaRPr lang="es-CL" sz="1400" b="1" dirty="0"/>
                    </a:p>
                  </a:txBody>
                  <a:tcPr marL="68578" marR="68578" marT="45724" marB="45724"/>
                </a:tc>
                <a:tc>
                  <a:txBody>
                    <a:bodyPr/>
                    <a:lstStyle/>
                    <a:p>
                      <a:pPr algn="just"/>
                      <a:r>
                        <a:rPr lang="es-CL" sz="1400" baseline="0" dirty="0" smtClean="0">
                          <a:solidFill>
                            <a:prstClr val="black"/>
                          </a:solidFill>
                        </a:rPr>
                        <a:t>Se ha desarrollado el “Plan de Implementación de las Salvaguardas Sociales y Ambientales de Consulta Pública e Indígena y Autoevaluación” desarrollado por el Equipo Nacional de Expertos para las Salvaguardas Sociales y Ambientales de la Estrategia Nacional de Cambio Climático y Recursos Vegetacionales. </a:t>
                      </a:r>
                    </a:p>
                  </a:txBody>
                  <a:tcPr marL="68578" marR="68578" marT="45724" marB="45724" anchor="ctr"/>
                </a:tc>
                <a:extLst>
                  <a:ext uri="{0D108BD9-81ED-4DB2-BD59-A6C34878D82A}"/>
                </a:extLst>
              </a:tr>
              <a:tr h="1233096">
                <a:tc>
                  <a:txBody>
                    <a:bodyPr/>
                    <a:lstStyle/>
                    <a:p>
                      <a:pPr algn="r"/>
                      <a:r>
                        <a:rPr lang="es-CL" sz="1400" b="1" dirty="0" smtClean="0"/>
                        <a:t>REFERENCIAS</a:t>
                      </a:r>
                      <a:endParaRPr lang="es-CL" sz="1400" b="1" dirty="0"/>
                    </a:p>
                  </a:txBody>
                  <a:tcPr marL="68578" marR="68578" marT="45724" marB="45724"/>
                </a:tc>
                <a:tc>
                  <a:txBody>
                    <a:bodyPr/>
                    <a:lstStyle/>
                    <a:p>
                      <a:pPr algn="just"/>
                      <a:r>
                        <a:rPr lang="es-CL" sz="1400" kern="1200" dirty="0" smtClean="0">
                          <a:solidFill>
                            <a:schemeClr val="dk1"/>
                          </a:solidFill>
                          <a:effectLst/>
                          <a:latin typeface="+mn-lt"/>
                          <a:ea typeface="+mn-ea"/>
                          <a:cs typeface="+mn-cs"/>
                        </a:rPr>
                        <a:t>El principal documento lo constituye el </a:t>
                      </a:r>
                      <a:r>
                        <a:rPr lang="es-ES" sz="1400" i="1" kern="1200" dirty="0" smtClean="0">
                          <a:solidFill>
                            <a:schemeClr val="dk1"/>
                          </a:solidFill>
                          <a:effectLst/>
                          <a:latin typeface="+mn-lt"/>
                          <a:ea typeface="+mn-ea"/>
                          <a:cs typeface="+mn-cs"/>
                        </a:rPr>
                        <a:t>Plan para la Implementación de las Salvaguardas Sociales y Ambientales de la ENCCRV</a:t>
                      </a:r>
                      <a:r>
                        <a:rPr lang="es-ES" sz="1400" i="0" kern="1200" dirty="0" smtClean="0">
                          <a:solidFill>
                            <a:schemeClr val="dk1"/>
                          </a:solidFill>
                          <a:effectLst/>
                          <a:latin typeface="+mn-lt"/>
                          <a:ea typeface="+mn-ea"/>
                          <a:cs typeface="+mn-cs"/>
                        </a:rPr>
                        <a:t>.</a:t>
                      </a:r>
                    </a:p>
                  </a:txBody>
                  <a:tcPr marL="68578" marR="68578" marT="45724" marB="45724" anchor="ctr"/>
                </a:tc>
                <a:extLst>
                  <a:ext uri="{0D108BD9-81ED-4DB2-BD59-A6C34878D82A}"/>
                </a:extLst>
              </a:tr>
              <a:tr h="1241760">
                <a:tc>
                  <a:txBody>
                    <a:bodyPr/>
                    <a:lstStyle/>
                    <a:p>
                      <a:pPr algn="r"/>
                      <a:r>
                        <a:rPr lang="es-CL" sz="1400" b="1" kern="1200" dirty="0" smtClean="0">
                          <a:solidFill>
                            <a:schemeClr val="dk1"/>
                          </a:solidFill>
                          <a:effectLst/>
                          <a:latin typeface="+mn-lt"/>
                          <a:ea typeface="+mn-ea"/>
                          <a:cs typeface="+mn-cs"/>
                        </a:rPr>
                        <a:t>EVALUACIÓN</a:t>
                      </a:r>
                      <a:endParaRPr lang="es-CL" sz="1400" b="1" dirty="0"/>
                    </a:p>
                  </a:txBody>
                  <a:tcPr marL="68578" marR="68578" marT="45724" marB="45724"/>
                </a:tc>
                <a:tc>
                  <a:txBody>
                    <a:bodyPr/>
                    <a:lstStyle/>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Avance considerable.</a:t>
                      </a:r>
                    </a:p>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Avanza bien pero necesita más desarrollo.</a:t>
                      </a:r>
                    </a:p>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Se necesita más desarrollo.</a:t>
                      </a:r>
                    </a:p>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Aún no demuestra avance.</a:t>
                      </a:r>
                    </a:p>
                  </a:txBody>
                  <a:tcPr marL="68578" marR="68578" marT="45724" marB="45724" anchor="ctr"/>
                </a:tc>
              </a:tr>
              <a:tr h="1273920">
                <a:tc>
                  <a:txBody>
                    <a:bodyPr/>
                    <a:lstStyle/>
                    <a:p>
                      <a:pPr algn="r"/>
                      <a:r>
                        <a:rPr lang="es-MX" sz="1400" b="1" dirty="0" smtClean="0"/>
                        <a:t>COMENTARIOS</a:t>
                      </a:r>
                      <a:endParaRPr lang="es-CL" sz="1400" b="1" dirty="0"/>
                    </a:p>
                  </a:txBody>
                  <a:tcPr marL="68578" marR="68578" marT="45724" marB="45724">
                    <a:solidFill>
                      <a:schemeClr val="bg1">
                        <a:lumMod val="65000"/>
                      </a:schemeClr>
                    </a:solidFill>
                  </a:tcPr>
                </a:tc>
                <a:tc>
                  <a:txBody>
                    <a:bodyPr/>
                    <a:lstStyle/>
                    <a:p>
                      <a:pPr marL="0" indent="0">
                        <a:buFont typeface="Wingdings" pitchFamily="2" charset="2"/>
                        <a:buNone/>
                      </a:pPr>
                      <a:r>
                        <a:rPr lang="es-CL" sz="14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CL" sz="1400" dirty="0"/>
                    </a:p>
                  </a:txBody>
                  <a:tcPr marL="68578" marR="68578" marT="45724" marB="45724">
                    <a:solidFill>
                      <a:schemeClr val="bg1">
                        <a:lumMod val="65000"/>
                      </a:schemeClr>
                    </a:solidFill>
                  </a:tcPr>
                </a:tc>
              </a:tr>
            </a:tbl>
          </a:graphicData>
        </a:graphic>
      </p:graphicFrame>
    </p:spTree>
    <p:extLst>
      <p:ext uri="{BB962C8B-B14F-4D97-AF65-F5344CB8AC3E}">
        <p14:creationId xmlns:p14="http://schemas.microsoft.com/office/powerpoint/2010/main" xmlns="" val="42682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xmlns="" val="3243557923"/>
              </p:ext>
            </p:extLst>
          </p:nvPr>
        </p:nvGraphicFramePr>
        <p:xfrm>
          <a:off x="403623" y="259240"/>
          <a:ext cx="8280000" cy="6139636"/>
        </p:xfrm>
        <a:graphic>
          <a:graphicData uri="http://schemas.openxmlformats.org/drawingml/2006/table">
            <a:tbl>
              <a:tblPr firstRow="1" bandRow="1">
                <a:tableStyleId>{5C22544A-7EE6-4342-B048-85BDC9FD1C3A}</a:tableStyleId>
              </a:tblPr>
              <a:tblGrid>
                <a:gridCol w="1434702">
                  <a:extLst>
                    <a:ext uri="{9D8B030D-6E8A-4147-A177-3AD203B41FA5}"/>
                  </a:extLst>
                </a:gridCol>
                <a:gridCol w="6845298">
                  <a:extLst>
                    <a:ext uri="{9D8B030D-6E8A-4147-A177-3AD203B41FA5}"/>
                  </a:extLst>
                </a:gridCol>
              </a:tblGrid>
              <a:tr h="41475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400" b="1" dirty="0" smtClean="0">
                          <a:solidFill>
                            <a:schemeClr val="tx1"/>
                          </a:solidFill>
                        </a:rPr>
                        <a:t>CRITERIO: </a:t>
                      </a:r>
                      <a:r>
                        <a:rPr lang="es-ES" sz="1400" b="1" dirty="0" smtClean="0">
                          <a:solidFill>
                            <a:schemeClr val="tx1"/>
                          </a:solidFill>
                        </a:rPr>
                        <a:t>DISEÑO DE LA ENCCRV CON RESPECTO A LOS POTENCIALES IMPACTOS PREVISTOS</a:t>
                      </a:r>
                      <a:r>
                        <a:rPr lang="es-CL" sz="1400" b="1" baseline="0" dirty="0" smtClean="0">
                          <a:solidFill>
                            <a:schemeClr val="tx1"/>
                          </a:solidFill>
                        </a:rPr>
                        <a:t>.</a:t>
                      </a:r>
                    </a:p>
                  </a:txBody>
                  <a:tcPr marL="68578" marR="68578" marT="45724" marB="45724" anchor="ctr">
                    <a:solidFill>
                      <a:schemeClr val="accent2">
                        <a:lumMod val="40000"/>
                        <a:lumOff val="60000"/>
                      </a:schemeClr>
                    </a:solidFill>
                  </a:tcPr>
                </a:tc>
                <a:tc hMerge="1">
                  <a:txBody>
                    <a:bodyPr/>
                    <a:lstStyle/>
                    <a:p>
                      <a:endParaRPr lang="es-CL"/>
                    </a:p>
                  </a:txBody>
                  <a:tcPr/>
                </a:tc>
              </a:tr>
              <a:tr h="295040">
                <a:tc>
                  <a:txBody>
                    <a:bodyPr/>
                    <a:lstStyle/>
                    <a:p>
                      <a:pPr algn="r"/>
                      <a:r>
                        <a:rPr lang="es-CL" sz="1400" b="1" dirty="0" smtClean="0">
                          <a:solidFill>
                            <a:schemeClr val="bg1"/>
                          </a:solidFill>
                        </a:rPr>
                        <a:t>PREGUNTA 13</a:t>
                      </a:r>
                    </a:p>
                    <a:p>
                      <a:pPr algn="r"/>
                      <a:endParaRPr lang="es-CL" sz="1400" b="1" dirty="0">
                        <a:solidFill>
                          <a:schemeClr val="bg1"/>
                        </a:solidFill>
                      </a:endParaRPr>
                    </a:p>
                  </a:txBody>
                  <a:tcPr marL="68578" marR="68578" marT="45724" marB="45724">
                    <a:solidFill>
                      <a:schemeClr val="accent2">
                        <a:lumMod val="75000"/>
                      </a:schemeClr>
                    </a:solidFill>
                  </a:tcPr>
                </a:tc>
                <a:tc>
                  <a:txBody>
                    <a:bodyPr/>
                    <a:lstStyle/>
                    <a:p>
                      <a:r>
                        <a:rPr lang="es-CL" sz="1400" b="1" dirty="0" smtClean="0">
                          <a:solidFill>
                            <a:schemeClr val="bg1"/>
                          </a:solidFill>
                        </a:rPr>
                        <a:t>¿De qué manera se usaron los resultados del proceso de formulación participativa de la ENCCRV, así como otros talleres y estudios asociados a aspectos sociales y ambientales en la definición de las actividades estratégicas?</a:t>
                      </a:r>
                      <a:endParaRPr lang="es-CL" sz="1400" b="1" dirty="0">
                        <a:solidFill>
                          <a:schemeClr val="bg1"/>
                        </a:solidFill>
                      </a:endParaRPr>
                    </a:p>
                  </a:txBody>
                  <a:tcPr marL="68578" marR="68578" marT="45724" marB="45724" anchor="ctr">
                    <a:solidFill>
                      <a:schemeClr val="accent2">
                        <a:lumMod val="75000"/>
                      </a:schemeClr>
                    </a:solidFill>
                  </a:tcPr>
                </a:tc>
                <a:extLst>
                  <a:ext uri="{0D108BD9-81ED-4DB2-BD59-A6C34878D82A}"/>
                </a:extLst>
              </a:tr>
              <a:tr h="943232">
                <a:tc>
                  <a:txBody>
                    <a:bodyPr/>
                    <a:lstStyle/>
                    <a:p>
                      <a:pPr algn="r"/>
                      <a:r>
                        <a:rPr lang="en-US" sz="1400" b="1" kern="1200" dirty="0" smtClean="0">
                          <a:solidFill>
                            <a:schemeClr val="dk1"/>
                          </a:solidFill>
                          <a:effectLst/>
                          <a:latin typeface="+mn-lt"/>
                          <a:ea typeface="+mn-ea"/>
                          <a:cs typeface="+mn-cs"/>
                        </a:rPr>
                        <a:t>INSUMOS</a:t>
                      </a:r>
                      <a:r>
                        <a:rPr lang="en-US" sz="1400" b="1" kern="1200" baseline="0" dirty="0" smtClean="0">
                          <a:solidFill>
                            <a:schemeClr val="dk1"/>
                          </a:solidFill>
                          <a:effectLst/>
                          <a:latin typeface="+mn-lt"/>
                          <a:ea typeface="+mn-ea"/>
                          <a:cs typeface="+mn-cs"/>
                        </a:rPr>
                        <a:t> ORIENTADORES</a:t>
                      </a:r>
                      <a:endParaRPr lang="es-CL" sz="1400" b="1" dirty="0"/>
                    </a:p>
                  </a:txBody>
                  <a:tcPr marL="68578" marR="68578" marT="45724" marB="45724"/>
                </a:tc>
                <a:tc>
                  <a:txBody>
                    <a:bodyPr/>
                    <a:lstStyle/>
                    <a:p>
                      <a:pPr algn="just"/>
                      <a:r>
                        <a:rPr lang="es-CL" sz="1400" baseline="0" dirty="0" smtClean="0">
                          <a:solidFill>
                            <a:prstClr val="black"/>
                          </a:solidFill>
                        </a:rPr>
                        <a:t>Los resultados obtenidos del proceso de formulación participativa de la ENCCRV fueron la base del trabajo para definir cada una de las Causales, Actividades Estratégicas y específicamente sus Medidas de Acción, adicionalmente, en el Taller Nacional se trabajó con más de 120 representantes de las 15 regiones del país que asistieron a los Talleres regionales para profundizar en la evaluación social y ambiental que se esta desarrollando para la ENCCRV, y los mecanismos de gestión desde el puntos de vista de los impactos negativos que se pueda ocasionar producto de su implementación.</a:t>
                      </a:r>
                    </a:p>
                  </a:txBody>
                  <a:tcPr marL="68578" marR="68578" marT="45724" marB="45724" anchor="ctr"/>
                </a:tc>
                <a:extLst>
                  <a:ext uri="{0D108BD9-81ED-4DB2-BD59-A6C34878D82A}"/>
                </a:extLst>
              </a:tr>
              <a:tr h="1121131">
                <a:tc>
                  <a:txBody>
                    <a:bodyPr/>
                    <a:lstStyle/>
                    <a:p>
                      <a:pPr algn="r"/>
                      <a:r>
                        <a:rPr lang="es-CL" sz="1400" b="1" dirty="0" smtClean="0"/>
                        <a:t>REFERENCIAS</a:t>
                      </a:r>
                      <a:endParaRPr lang="es-CL" sz="1400" b="1" dirty="0"/>
                    </a:p>
                  </a:txBody>
                  <a:tcPr marL="68578" marR="68578" marT="45724" marB="45724"/>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kern="1200" dirty="0" smtClean="0">
                          <a:solidFill>
                            <a:schemeClr val="dk1"/>
                          </a:solidFill>
                          <a:effectLst/>
                          <a:latin typeface="+mn-lt"/>
                          <a:ea typeface="+mn-ea"/>
                          <a:cs typeface="+mn-cs"/>
                        </a:rPr>
                        <a:t>Ver Temática «</a:t>
                      </a:r>
                      <a:r>
                        <a:rPr lang="es-ES" sz="1400" i="1" kern="1200" dirty="0" smtClean="0">
                          <a:solidFill>
                            <a:schemeClr val="dk1"/>
                          </a:solidFill>
                          <a:effectLst/>
                          <a:latin typeface="+mn-lt"/>
                          <a:ea typeface="+mn-ea"/>
                          <a:cs typeface="+mn-cs"/>
                        </a:rPr>
                        <a:t>Presentación: Análisis de las causales de la</a:t>
                      </a:r>
                      <a:r>
                        <a:rPr lang="es-ES" sz="1400" i="1" kern="1200" baseline="0" dirty="0" smtClean="0">
                          <a:solidFill>
                            <a:schemeClr val="dk1"/>
                          </a:solidFill>
                          <a:effectLst/>
                          <a:latin typeface="+mn-lt"/>
                          <a:ea typeface="+mn-ea"/>
                          <a:cs typeface="+mn-cs"/>
                        </a:rPr>
                        <a:t> </a:t>
                      </a:r>
                      <a:r>
                        <a:rPr lang="es-ES" sz="1400" i="1" kern="1200" dirty="0" smtClean="0">
                          <a:solidFill>
                            <a:schemeClr val="dk1"/>
                          </a:solidFill>
                          <a:effectLst/>
                          <a:latin typeface="+mn-lt"/>
                          <a:ea typeface="+mn-ea"/>
                          <a:cs typeface="+mn-cs"/>
                        </a:rPr>
                        <a:t>deforestación,</a:t>
                      </a:r>
                      <a:r>
                        <a:rPr lang="es-ES" sz="1400" i="1" kern="1200" baseline="0" dirty="0" smtClean="0">
                          <a:solidFill>
                            <a:schemeClr val="dk1"/>
                          </a:solidFill>
                          <a:effectLst/>
                          <a:latin typeface="+mn-lt"/>
                          <a:ea typeface="+mn-ea"/>
                          <a:cs typeface="+mn-cs"/>
                        </a:rPr>
                        <a:t> degradación forestal y no aumento de existencias de carbono foresta (</a:t>
                      </a:r>
                      <a:r>
                        <a:rPr lang="es-ES" sz="1400" i="1" kern="1200" baseline="0" dirty="0" err="1" smtClean="0">
                          <a:solidFill>
                            <a:schemeClr val="dk1"/>
                          </a:solidFill>
                          <a:effectLst/>
                          <a:latin typeface="+mn-lt"/>
                          <a:ea typeface="+mn-ea"/>
                          <a:cs typeface="+mn-cs"/>
                        </a:rPr>
                        <a:t>DDnAE</a:t>
                      </a:r>
                      <a:r>
                        <a:rPr lang="es-ES" sz="1400" i="1" kern="1200" baseline="0" dirty="0" smtClean="0">
                          <a:solidFill>
                            <a:schemeClr val="dk1"/>
                          </a:solidFill>
                          <a:effectLst/>
                          <a:latin typeface="+mn-lt"/>
                          <a:ea typeface="+mn-ea"/>
                          <a:cs typeface="+mn-cs"/>
                        </a:rPr>
                        <a:t>) en Chile</a:t>
                      </a:r>
                      <a:r>
                        <a:rPr lang="es-ES" sz="1400" kern="1200" baseline="0" dirty="0" smtClean="0">
                          <a:solidFill>
                            <a:schemeClr val="dk1"/>
                          </a:solidFill>
                          <a:effectLst/>
                          <a:latin typeface="+mn-lt"/>
                          <a:ea typeface="+mn-ea"/>
                          <a:cs typeface="+mn-cs"/>
                        </a:rPr>
                        <a:t>» </a:t>
                      </a:r>
                      <a:r>
                        <a:rPr lang="es-ES" sz="1400" kern="1200" dirty="0" smtClean="0">
                          <a:solidFill>
                            <a:schemeClr val="dk1"/>
                          </a:solidFill>
                          <a:effectLst/>
                          <a:latin typeface="+mn-lt"/>
                          <a:ea typeface="+mn-ea"/>
                          <a:cs typeface="+mn-cs"/>
                        </a:rPr>
                        <a:t>en página </a:t>
                      </a:r>
                      <a:r>
                        <a:rPr lang="es-ES" sz="1400" b="1" kern="1200" dirty="0" smtClean="0">
                          <a:solidFill>
                            <a:schemeClr val="dk1"/>
                          </a:solidFill>
                          <a:effectLst/>
                          <a:latin typeface="+mn-lt"/>
                          <a:ea typeface="+mn-ea"/>
                          <a:cs typeface="+mn-cs"/>
                        </a:rPr>
                        <a:t>25</a:t>
                      </a:r>
                      <a:r>
                        <a:rPr lang="es-ES" sz="1400" kern="1200" dirty="0" smtClean="0">
                          <a:solidFill>
                            <a:schemeClr val="dk1"/>
                          </a:solidFill>
                          <a:effectLst/>
                          <a:latin typeface="+mn-lt"/>
                          <a:ea typeface="+mn-ea"/>
                          <a:cs typeface="+mn-cs"/>
                        </a:rPr>
                        <a:t> del Documento Estrategia Nacional de Cambio Climático y Recursos Vegetacionales de Chile (ENCCRV).</a:t>
                      </a:r>
                    </a:p>
                  </a:txBody>
                  <a:tcPr marL="68578" marR="68578" marT="45724" marB="45724" anchor="ctr"/>
                </a:tc>
                <a:extLst>
                  <a:ext uri="{0D108BD9-81ED-4DB2-BD59-A6C34878D82A}"/>
                </a:extLst>
              </a:tr>
              <a:tr h="1129008">
                <a:tc>
                  <a:txBody>
                    <a:bodyPr/>
                    <a:lstStyle/>
                    <a:p>
                      <a:pPr algn="r"/>
                      <a:r>
                        <a:rPr lang="es-CL" sz="1400" b="1" kern="1200" dirty="0" smtClean="0">
                          <a:solidFill>
                            <a:schemeClr val="dk1"/>
                          </a:solidFill>
                          <a:effectLst/>
                          <a:latin typeface="+mn-lt"/>
                          <a:ea typeface="+mn-ea"/>
                          <a:cs typeface="+mn-cs"/>
                        </a:rPr>
                        <a:t>EVALUACIÓN</a:t>
                      </a:r>
                      <a:endParaRPr lang="es-CL" sz="1400" b="1" dirty="0"/>
                    </a:p>
                  </a:txBody>
                  <a:tcPr marL="68578" marR="68578" marT="45724" marB="45724"/>
                </a:tc>
                <a:tc>
                  <a:txBody>
                    <a:bodyPr/>
                    <a:lstStyle/>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Avance considerable.</a:t>
                      </a:r>
                    </a:p>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Avanza bien pero necesita más desarrollo.</a:t>
                      </a:r>
                    </a:p>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Se necesita más desarrollo.</a:t>
                      </a:r>
                    </a:p>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Aún no demuestra avance.</a:t>
                      </a:r>
                    </a:p>
                  </a:txBody>
                  <a:tcPr marL="68578" marR="68578" marT="45724" marB="45724" anchor="ctr"/>
                </a:tc>
              </a:tr>
              <a:tr h="737335">
                <a:tc>
                  <a:txBody>
                    <a:bodyPr/>
                    <a:lstStyle/>
                    <a:p>
                      <a:pPr algn="r"/>
                      <a:r>
                        <a:rPr lang="es-MX" sz="1400" b="1" dirty="0" smtClean="0"/>
                        <a:t>COMENTARIOS</a:t>
                      </a:r>
                      <a:endParaRPr lang="es-CL" sz="1400" b="1" dirty="0"/>
                    </a:p>
                  </a:txBody>
                  <a:tcPr marL="68578" marR="68578" marT="45724" marB="45724">
                    <a:solidFill>
                      <a:schemeClr val="bg1">
                        <a:lumMod val="65000"/>
                      </a:schemeClr>
                    </a:solidFill>
                  </a:tcPr>
                </a:tc>
                <a:tc>
                  <a:txBody>
                    <a:bodyPr/>
                    <a:lstStyle/>
                    <a:p>
                      <a:pPr marL="0" indent="0">
                        <a:buFont typeface="Wingdings" pitchFamily="2" charset="2"/>
                        <a:buNone/>
                      </a:pPr>
                      <a:r>
                        <a:rPr lang="es-CL" sz="14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CL" sz="1400" dirty="0"/>
                    </a:p>
                  </a:txBody>
                  <a:tcPr marL="68578" marR="68578" marT="45724" marB="45724">
                    <a:solidFill>
                      <a:schemeClr val="bg1">
                        <a:lumMod val="65000"/>
                      </a:schemeClr>
                    </a:solidFill>
                  </a:tcPr>
                </a:tc>
              </a:tr>
            </a:tbl>
          </a:graphicData>
        </a:graphic>
      </p:graphicFrame>
    </p:spTree>
    <p:extLst>
      <p:ext uri="{BB962C8B-B14F-4D97-AF65-F5344CB8AC3E}">
        <p14:creationId xmlns:p14="http://schemas.microsoft.com/office/powerpoint/2010/main" xmlns="" val="34903951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xmlns="" val="881983187"/>
              </p:ext>
            </p:extLst>
          </p:nvPr>
        </p:nvGraphicFramePr>
        <p:xfrm>
          <a:off x="403623" y="256641"/>
          <a:ext cx="8280000" cy="6139636"/>
        </p:xfrm>
        <a:graphic>
          <a:graphicData uri="http://schemas.openxmlformats.org/drawingml/2006/table">
            <a:tbl>
              <a:tblPr firstRow="1" bandRow="1">
                <a:tableStyleId>{5C22544A-7EE6-4342-B048-85BDC9FD1C3A}</a:tableStyleId>
              </a:tblPr>
              <a:tblGrid>
                <a:gridCol w="1434702">
                  <a:extLst>
                    <a:ext uri="{9D8B030D-6E8A-4147-A177-3AD203B41FA5}"/>
                  </a:extLst>
                </a:gridCol>
                <a:gridCol w="6845298">
                  <a:extLst>
                    <a:ext uri="{9D8B030D-6E8A-4147-A177-3AD203B41FA5}"/>
                  </a:extLst>
                </a:gridCol>
              </a:tblGrid>
              <a:tr h="41475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400" b="1" dirty="0" smtClean="0">
                          <a:solidFill>
                            <a:schemeClr val="tx1"/>
                          </a:solidFill>
                        </a:rPr>
                        <a:t>CRITERIO: </a:t>
                      </a:r>
                      <a:r>
                        <a:rPr lang="es-CL" sz="1400" b="1" dirty="0" smtClean="0">
                          <a:solidFill>
                            <a:schemeClr val="tx1"/>
                          </a:solidFill>
                        </a:rPr>
                        <a:t>ASPECTOS RELACIONADOS CON OTROS SERVICIOS AMBIENTALES Y COBENEFICIOS</a:t>
                      </a:r>
                      <a:r>
                        <a:rPr lang="es-CL" sz="1400" b="1" baseline="0" dirty="0" smtClean="0">
                          <a:solidFill>
                            <a:schemeClr val="tx1"/>
                          </a:solidFill>
                        </a:rPr>
                        <a:t>.</a:t>
                      </a:r>
                    </a:p>
                  </a:txBody>
                  <a:tcPr marL="68578" marR="68578" marT="45724" marB="45724" anchor="ctr">
                    <a:solidFill>
                      <a:srgbClr val="CCCCFF"/>
                    </a:solidFill>
                  </a:tcPr>
                </a:tc>
                <a:tc hMerge="1">
                  <a:txBody>
                    <a:bodyPr/>
                    <a:lstStyle/>
                    <a:p>
                      <a:endParaRPr lang="es-CL"/>
                    </a:p>
                  </a:txBody>
                  <a:tcPr/>
                </a:tc>
              </a:tr>
              <a:tr h="295040">
                <a:tc>
                  <a:txBody>
                    <a:bodyPr/>
                    <a:lstStyle/>
                    <a:p>
                      <a:pPr algn="r"/>
                      <a:r>
                        <a:rPr lang="es-CL" sz="1400" b="1" dirty="0" smtClean="0">
                          <a:solidFill>
                            <a:schemeClr val="bg1"/>
                          </a:solidFill>
                        </a:rPr>
                        <a:t>PREGUNTA 14</a:t>
                      </a:r>
                    </a:p>
                    <a:p>
                      <a:pPr algn="r"/>
                      <a:endParaRPr lang="es-CL" sz="1400" b="1" dirty="0">
                        <a:solidFill>
                          <a:schemeClr val="bg1"/>
                        </a:solidFill>
                      </a:endParaRPr>
                    </a:p>
                  </a:txBody>
                  <a:tcPr marL="68578" marR="68578" marT="45724" marB="45724">
                    <a:solidFill>
                      <a:srgbClr val="9933FF"/>
                    </a:solidFill>
                  </a:tcPr>
                </a:tc>
                <a:tc>
                  <a:txBody>
                    <a:bodyPr/>
                    <a:lstStyle/>
                    <a:p>
                      <a:r>
                        <a:rPr lang="es-CL" sz="1400" b="1" dirty="0" smtClean="0">
                          <a:solidFill>
                            <a:schemeClr val="bg1"/>
                          </a:solidFill>
                        </a:rPr>
                        <a:t>¿Se ha avanzado en los aspectos relacionados con otros servicios ambientales, a parte del carbono, como recursos hídricos, conservación de suelo, biodiversidad, en el marco de la ENCCRV?</a:t>
                      </a:r>
                      <a:endParaRPr lang="es-CL" sz="1400" b="1" dirty="0">
                        <a:solidFill>
                          <a:schemeClr val="bg1"/>
                        </a:solidFill>
                      </a:endParaRPr>
                    </a:p>
                  </a:txBody>
                  <a:tcPr marL="68578" marR="68578" marT="45724" marB="45724" anchor="ctr">
                    <a:solidFill>
                      <a:srgbClr val="9933FF"/>
                    </a:solidFill>
                  </a:tcPr>
                </a:tc>
                <a:extLst>
                  <a:ext uri="{0D108BD9-81ED-4DB2-BD59-A6C34878D82A}"/>
                </a:extLst>
              </a:tr>
              <a:tr h="943232">
                <a:tc>
                  <a:txBody>
                    <a:bodyPr/>
                    <a:lstStyle/>
                    <a:p>
                      <a:pPr algn="r"/>
                      <a:r>
                        <a:rPr lang="en-US" sz="1400" b="1" kern="1200" dirty="0" smtClean="0">
                          <a:solidFill>
                            <a:schemeClr val="dk1"/>
                          </a:solidFill>
                          <a:effectLst/>
                          <a:latin typeface="+mn-lt"/>
                          <a:ea typeface="+mn-ea"/>
                          <a:cs typeface="+mn-cs"/>
                        </a:rPr>
                        <a:t>INSUMOS</a:t>
                      </a:r>
                      <a:r>
                        <a:rPr lang="en-US" sz="1400" b="1" kern="1200" baseline="0" dirty="0" smtClean="0">
                          <a:solidFill>
                            <a:schemeClr val="dk1"/>
                          </a:solidFill>
                          <a:effectLst/>
                          <a:latin typeface="+mn-lt"/>
                          <a:ea typeface="+mn-ea"/>
                          <a:cs typeface="+mn-cs"/>
                        </a:rPr>
                        <a:t> ORIENTADORES</a:t>
                      </a:r>
                      <a:endParaRPr lang="es-CL" sz="1400" b="1" dirty="0"/>
                    </a:p>
                  </a:txBody>
                  <a:tcPr marL="68578" marR="68578" marT="45724" marB="45724"/>
                </a:tc>
                <a:tc>
                  <a:txBody>
                    <a:bodyPr/>
                    <a:lstStyle/>
                    <a:p>
                      <a:pPr algn="just"/>
                      <a:r>
                        <a:rPr lang="es-CL" sz="1400" baseline="0" dirty="0" smtClean="0">
                          <a:solidFill>
                            <a:prstClr val="black"/>
                          </a:solidFill>
                        </a:rPr>
                        <a:t>Como insumos para el resguardo de la salvaguarda sobre biodiversidad, los asistentes de los talleres regionales realizaron 510 propuestas para el mantenimiento y/o aumento de la biodiversidad para ser parte de la implementación de las Medidas de Acción de la ENCCRV. Además se está trabajando en el desarrollo de estudios y pilotos en el territorio, para profundizar la información de los recurso hídricos, la conservación de suelos, beneficios que los bosques dan a las comunidades, entre otros, para ser articulados de forma integrar en el marco de la ENCCRV. </a:t>
                      </a:r>
                    </a:p>
                  </a:txBody>
                  <a:tcPr marL="68578" marR="68578" marT="45724" marB="45724" anchor="ctr"/>
                </a:tc>
                <a:extLst>
                  <a:ext uri="{0D108BD9-81ED-4DB2-BD59-A6C34878D82A}"/>
                </a:extLst>
              </a:tr>
              <a:tr h="1121131">
                <a:tc>
                  <a:txBody>
                    <a:bodyPr/>
                    <a:lstStyle/>
                    <a:p>
                      <a:pPr algn="r"/>
                      <a:r>
                        <a:rPr lang="es-CL" sz="1400" b="1" dirty="0" smtClean="0"/>
                        <a:t> REFERENCIAS</a:t>
                      </a:r>
                      <a:endParaRPr lang="es-CL" sz="1400" b="1" dirty="0"/>
                    </a:p>
                  </a:txBody>
                  <a:tcPr marL="68578" marR="68578" marT="45724" marB="45724"/>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kern="1200" dirty="0" smtClean="0">
                          <a:solidFill>
                            <a:schemeClr val="dk1"/>
                          </a:solidFill>
                          <a:effectLst/>
                          <a:latin typeface="+mn-lt"/>
                          <a:ea typeface="+mn-ea"/>
                          <a:cs typeface="+mn-cs"/>
                        </a:rPr>
                        <a:t>Ver Temática «</a:t>
                      </a:r>
                      <a:r>
                        <a:rPr lang="es-ES" sz="1400" i="1" kern="1200" dirty="0" smtClean="0">
                          <a:solidFill>
                            <a:schemeClr val="dk1"/>
                          </a:solidFill>
                          <a:effectLst/>
                          <a:latin typeface="+mn-lt"/>
                          <a:ea typeface="+mn-ea"/>
                          <a:cs typeface="+mn-cs"/>
                        </a:rPr>
                        <a:t>Co-beneficios e indicadores de seguimiento e impacto</a:t>
                      </a:r>
                      <a:r>
                        <a:rPr lang="es-ES" sz="1400" kern="1200" dirty="0" smtClean="0">
                          <a:solidFill>
                            <a:schemeClr val="dk1"/>
                          </a:solidFill>
                          <a:effectLst/>
                          <a:latin typeface="+mn-lt"/>
                          <a:ea typeface="+mn-ea"/>
                          <a:cs typeface="+mn-cs"/>
                        </a:rPr>
                        <a:t>» en página</a:t>
                      </a:r>
                      <a:r>
                        <a:rPr lang="es-ES" sz="1400" kern="1200" baseline="0" dirty="0" smtClean="0">
                          <a:solidFill>
                            <a:schemeClr val="dk1"/>
                          </a:solidFill>
                          <a:effectLst/>
                          <a:latin typeface="+mn-lt"/>
                          <a:ea typeface="+mn-ea"/>
                          <a:cs typeface="+mn-cs"/>
                        </a:rPr>
                        <a:t> </a:t>
                      </a:r>
                      <a:r>
                        <a:rPr lang="es-ES" sz="1400" b="1" kern="1200" baseline="0" dirty="0" smtClean="0">
                          <a:solidFill>
                            <a:schemeClr val="dk1"/>
                          </a:solidFill>
                          <a:effectLst/>
                          <a:latin typeface="+mn-lt"/>
                          <a:ea typeface="+mn-ea"/>
                          <a:cs typeface="+mn-cs"/>
                        </a:rPr>
                        <a:t>53</a:t>
                      </a:r>
                      <a:r>
                        <a:rPr lang="es-ES" sz="1400" kern="1200" dirty="0" smtClean="0">
                          <a:solidFill>
                            <a:schemeClr val="dk1"/>
                          </a:solidFill>
                          <a:effectLst/>
                          <a:latin typeface="+mn-lt"/>
                          <a:ea typeface="+mn-ea"/>
                          <a:cs typeface="+mn-cs"/>
                        </a:rPr>
                        <a:t> del Documento Estrategia Nacional de Cambio Climático y Recursos Vegetacionales de Chile (ENCCRV).</a:t>
                      </a:r>
                    </a:p>
                  </a:txBody>
                  <a:tcPr marL="68578" marR="68578" marT="45724" marB="45724" anchor="ctr"/>
                </a:tc>
                <a:extLst>
                  <a:ext uri="{0D108BD9-81ED-4DB2-BD59-A6C34878D82A}"/>
                </a:extLst>
              </a:tr>
              <a:tr h="1129008">
                <a:tc>
                  <a:txBody>
                    <a:bodyPr/>
                    <a:lstStyle/>
                    <a:p>
                      <a:pPr algn="r"/>
                      <a:r>
                        <a:rPr lang="es-CL" sz="1400" b="1" kern="1200" dirty="0" smtClean="0">
                          <a:solidFill>
                            <a:schemeClr val="dk1"/>
                          </a:solidFill>
                          <a:effectLst/>
                          <a:latin typeface="+mn-lt"/>
                          <a:ea typeface="+mn-ea"/>
                          <a:cs typeface="+mn-cs"/>
                        </a:rPr>
                        <a:t>EVALUACIÓN</a:t>
                      </a:r>
                      <a:endParaRPr lang="es-CL" sz="1400" b="1" dirty="0"/>
                    </a:p>
                  </a:txBody>
                  <a:tcPr marL="68578" marR="68578" marT="45724" marB="45724"/>
                </a:tc>
                <a:tc>
                  <a:txBody>
                    <a:bodyPr/>
                    <a:lstStyle/>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Avance considerable.</a:t>
                      </a:r>
                    </a:p>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Avanza bien pero necesita más desarrollo.</a:t>
                      </a:r>
                    </a:p>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Se necesita más desarrollo.</a:t>
                      </a:r>
                    </a:p>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Aún no demuestra avance.</a:t>
                      </a:r>
                    </a:p>
                  </a:txBody>
                  <a:tcPr marL="68578" marR="68578" marT="45724" marB="45724" anchor="ctr"/>
                </a:tc>
              </a:tr>
              <a:tr h="737335">
                <a:tc>
                  <a:txBody>
                    <a:bodyPr/>
                    <a:lstStyle/>
                    <a:p>
                      <a:pPr algn="r"/>
                      <a:r>
                        <a:rPr lang="es-MX" sz="1400" b="1" dirty="0" smtClean="0"/>
                        <a:t>COMENTARIOS</a:t>
                      </a:r>
                      <a:endParaRPr lang="es-CL" sz="1400" b="1" dirty="0"/>
                    </a:p>
                  </a:txBody>
                  <a:tcPr marL="68578" marR="68578" marT="45724" marB="45724">
                    <a:solidFill>
                      <a:schemeClr val="bg1">
                        <a:lumMod val="65000"/>
                      </a:schemeClr>
                    </a:solidFill>
                  </a:tcPr>
                </a:tc>
                <a:tc>
                  <a:txBody>
                    <a:bodyPr/>
                    <a:lstStyle/>
                    <a:p>
                      <a:pPr marL="0" indent="0">
                        <a:buFont typeface="Wingdings" pitchFamily="2" charset="2"/>
                        <a:buNone/>
                      </a:pPr>
                      <a:r>
                        <a:rPr lang="es-CL" sz="14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CL" sz="1400" dirty="0"/>
                    </a:p>
                  </a:txBody>
                  <a:tcPr marL="68578" marR="68578" marT="45724" marB="45724">
                    <a:solidFill>
                      <a:schemeClr val="bg1">
                        <a:lumMod val="65000"/>
                      </a:schemeClr>
                    </a:solidFill>
                  </a:tcPr>
                </a:tc>
              </a:tr>
            </a:tbl>
          </a:graphicData>
        </a:graphic>
      </p:graphicFrame>
    </p:spTree>
    <p:extLst>
      <p:ext uri="{BB962C8B-B14F-4D97-AF65-F5344CB8AC3E}">
        <p14:creationId xmlns:p14="http://schemas.microsoft.com/office/powerpoint/2010/main" xmlns="" val="1436171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xmlns="" val="3006943089"/>
              </p:ext>
            </p:extLst>
          </p:nvPr>
        </p:nvGraphicFramePr>
        <p:xfrm>
          <a:off x="403623" y="254289"/>
          <a:ext cx="8280000" cy="6227184"/>
        </p:xfrm>
        <a:graphic>
          <a:graphicData uri="http://schemas.openxmlformats.org/drawingml/2006/table">
            <a:tbl>
              <a:tblPr firstRow="1" bandRow="1">
                <a:tableStyleId>{5C22544A-7EE6-4342-B048-85BDC9FD1C3A}</a:tableStyleId>
              </a:tblPr>
              <a:tblGrid>
                <a:gridCol w="1434702">
                  <a:extLst>
                    <a:ext uri="{9D8B030D-6E8A-4147-A177-3AD203B41FA5}"/>
                  </a:extLst>
                </a:gridCol>
                <a:gridCol w="6845298">
                  <a:extLst>
                    <a:ext uri="{9D8B030D-6E8A-4147-A177-3AD203B41FA5}"/>
                  </a:extLst>
                </a:gridCol>
              </a:tblGrid>
              <a:tr h="45995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400" b="1" dirty="0" smtClean="0">
                          <a:solidFill>
                            <a:schemeClr val="tx1"/>
                          </a:solidFill>
                        </a:rPr>
                        <a:t>CRITERIO: DIVULGACIÓN DE INFORMES Y PARTICIPACIÓN</a:t>
                      </a:r>
                      <a:r>
                        <a:rPr lang="es-CL" sz="1400" b="1" baseline="0" dirty="0" smtClean="0">
                          <a:solidFill>
                            <a:schemeClr val="tx1"/>
                          </a:solidFill>
                        </a:rPr>
                        <a:t>.</a:t>
                      </a:r>
                    </a:p>
                  </a:txBody>
                  <a:tcPr marL="68578" marR="68578" marT="45724" marB="45724" anchor="ctr">
                    <a:solidFill>
                      <a:srgbClr val="CCCCFF"/>
                    </a:solidFill>
                  </a:tcPr>
                </a:tc>
                <a:tc hMerge="1">
                  <a:txBody>
                    <a:bodyPr/>
                    <a:lstStyle/>
                    <a:p>
                      <a:endParaRPr lang="es-CL"/>
                    </a:p>
                  </a:txBody>
                  <a:tcPr/>
                </a:tc>
              </a:tr>
              <a:tr h="811248">
                <a:tc>
                  <a:txBody>
                    <a:bodyPr/>
                    <a:lstStyle/>
                    <a:p>
                      <a:pPr algn="r"/>
                      <a:r>
                        <a:rPr lang="es-CL" sz="1400" b="1" dirty="0" smtClean="0">
                          <a:solidFill>
                            <a:schemeClr val="bg1"/>
                          </a:solidFill>
                        </a:rPr>
                        <a:t>PREGUNTA 15</a:t>
                      </a:r>
                    </a:p>
                    <a:p>
                      <a:pPr algn="r"/>
                      <a:endParaRPr lang="es-CL" sz="1400" b="1" dirty="0">
                        <a:solidFill>
                          <a:schemeClr val="bg1"/>
                        </a:solidFill>
                      </a:endParaRPr>
                    </a:p>
                  </a:txBody>
                  <a:tcPr marL="68578" marR="68578" marT="45724" marB="45724">
                    <a:solidFill>
                      <a:srgbClr val="9933FF"/>
                    </a:solidFill>
                  </a:tcPr>
                </a:tc>
                <a:tc>
                  <a:txBody>
                    <a:bodyPr/>
                    <a:lstStyle/>
                    <a:p>
                      <a:r>
                        <a:rPr lang="es-CL" sz="1400" b="1" dirty="0" smtClean="0">
                          <a:solidFill>
                            <a:schemeClr val="bg1"/>
                          </a:solidFill>
                        </a:rPr>
                        <a:t>¿Qué evidencia existe que se están considerando aspectos relevantes del proceso participativo para la definición de un Sistema de Información de Salvaguardas que monitoree el desempeño de la ENCCRV una vez que se implemente?</a:t>
                      </a:r>
                      <a:endParaRPr lang="es-CL" sz="1400" b="1" dirty="0">
                        <a:solidFill>
                          <a:schemeClr val="bg1"/>
                        </a:solidFill>
                      </a:endParaRPr>
                    </a:p>
                  </a:txBody>
                  <a:tcPr marL="68578" marR="68578" marT="45724" marB="45724" anchor="ctr">
                    <a:solidFill>
                      <a:srgbClr val="9933FF"/>
                    </a:solidFill>
                  </a:tcPr>
                </a:tc>
                <a:extLst>
                  <a:ext uri="{0D108BD9-81ED-4DB2-BD59-A6C34878D82A}"/>
                </a:extLst>
              </a:tr>
              <a:tr h="1047860">
                <a:tc>
                  <a:txBody>
                    <a:bodyPr/>
                    <a:lstStyle/>
                    <a:p>
                      <a:pPr algn="r"/>
                      <a:r>
                        <a:rPr lang="en-US" sz="1400" b="1" kern="1200" dirty="0" smtClean="0">
                          <a:solidFill>
                            <a:schemeClr val="dk1"/>
                          </a:solidFill>
                          <a:effectLst/>
                          <a:latin typeface="+mn-lt"/>
                          <a:ea typeface="+mn-ea"/>
                          <a:cs typeface="+mn-cs"/>
                        </a:rPr>
                        <a:t>INSUMOS</a:t>
                      </a:r>
                      <a:r>
                        <a:rPr lang="en-US" sz="1400" b="1" kern="1200" baseline="0" dirty="0" smtClean="0">
                          <a:solidFill>
                            <a:schemeClr val="dk1"/>
                          </a:solidFill>
                          <a:effectLst/>
                          <a:latin typeface="+mn-lt"/>
                          <a:ea typeface="+mn-ea"/>
                          <a:cs typeface="+mn-cs"/>
                        </a:rPr>
                        <a:t> ORIENTADORES</a:t>
                      </a:r>
                      <a:endParaRPr lang="es-CL" sz="1400" b="1" dirty="0"/>
                    </a:p>
                  </a:txBody>
                  <a:tcPr marL="68578" marR="68578" marT="45724" marB="45724"/>
                </a:tc>
                <a:tc>
                  <a:txBody>
                    <a:bodyPr/>
                    <a:lstStyle/>
                    <a:p>
                      <a:pPr algn="just"/>
                      <a:r>
                        <a:rPr lang="es-CL" sz="1400" baseline="0" dirty="0" smtClean="0">
                          <a:solidFill>
                            <a:prstClr val="black"/>
                          </a:solidFill>
                        </a:rPr>
                        <a:t>Los trabajos en torno a la ENCCRV, cuando corresponda, están siendo incluido en un marco de indicadores llamado Sistema de Información de Salvaguardas (SIS), internacionalmente, para poder monitorear algunos elementos que permitan determinar el desempeño en la ejecución de las Medidas de Acción.</a:t>
                      </a:r>
                    </a:p>
                  </a:txBody>
                  <a:tcPr marL="68578" marR="68578" marT="45724" marB="45724" anchor="ctr"/>
                </a:tc>
                <a:extLst>
                  <a:ext uri="{0D108BD9-81ED-4DB2-BD59-A6C34878D82A}"/>
                </a:extLst>
              </a:tr>
              <a:tr h="1243309">
                <a:tc>
                  <a:txBody>
                    <a:bodyPr/>
                    <a:lstStyle/>
                    <a:p>
                      <a:pPr algn="r"/>
                      <a:r>
                        <a:rPr lang="es-CL" sz="1400" b="1" dirty="0" smtClean="0"/>
                        <a:t>REFERENCIAS</a:t>
                      </a:r>
                      <a:endParaRPr lang="es-CL" sz="1400" b="1" dirty="0"/>
                    </a:p>
                  </a:txBody>
                  <a:tcPr marL="68578" marR="68578" marT="45724" marB="45724"/>
                </a:tc>
                <a:tc>
                  <a:txBody>
                    <a:bodyPr/>
                    <a:lstStyle/>
                    <a:p>
                      <a:pPr algn="just"/>
                      <a:r>
                        <a:rPr lang="es-ES" sz="1400" kern="1200" dirty="0" smtClean="0">
                          <a:solidFill>
                            <a:schemeClr val="dk1"/>
                          </a:solidFill>
                          <a:effectLst/>
                          <a:latin typeface="+mn-lt"/>
                          <a:ea typeface="+mn-ea"/>
                          <a:cs typeface="+mn-cs"/>
                        </a:rPr>
                        <a:t>Ver Capitulo </a:t>
                      </a:r>
                      <a:r>
                        <a:rPr lang="es-ES" sz="1400" b="1" kern="1200" dirty="0" smtClean="0">
                          <a:solidFill>
                            <a:schemeClr val="dk1"/>
                          </a:solidFill>
                          <a:effectLst/>
                          <a:latin typeface="+mn-lt"/>
                          <a:ea typeface="+mn-ea"/>
                          <a:cs typeface="+mn-cs"/>
                        </a:rPr>
                        <a:t>IV</a:t>
                      </a:r>
                      <a:r>
                        <a:rPr lang="es-ES" sz="1400" kern="1200" dirty="0" smtClean="0">
                          <a:solidFill>
                            <a:schemeClr val="dk1"/>
                          </a:solidFill>
                          <a:effectLst/>
                          <a:latin typeface="+mn-lt"/>
                          <a:ea typeface="+mn-ea"/>
                          <a:cs typeface="+mn-cs"/>
                        </a:rPr>
                        <a:t>. </a:t>
                      </a:r>
                      <a:r>
                        <a:rPr lang="es-ES" sz="1400" i="1" kern="1200" dirty="0" smtClean="0">
                          <a:solidFill>
                            <a:schemeClr val="dk1"/>
                          </a:solidFill>
                          <a:effectLst/>
                          <a:latin typeface="+mn-lt"/>
                          <a:ea typeface="+mn-ea"/>
                          <a:cs typeface="+mn-cs"/>
                        </a:rPr>
                        <a:t>Fases del Plan para</a:t>
                      </a:r>
                      <a:r>
                        <a:rPr lang="es-ES" sz="1400" i="1" kern="1200" baseline="0" dirty="0" smtClean="0">
                          <a:solidFill>
                            <a:schemeClr val="dk1"/>
                          </a:solidFill>
                          <a:effectLst/>
                          <a:latin typeface="+mn-lt"/>
                          <a:ea typeface="+mn-ea"/>
                          <a:cs typeface="+mn-cs"/>
                        </a:rPr>
                        <a:t> la Implementación de las Salvaguardas Sociales y Ambientales de Consulta Pública e Indígena y Autoevaluación de la ENCCRV </a:t>
                      </a:r>
                      <a:r>
                        <a:rPr lang="es-ES" sz="1400" kern="1200" baseline="0" dirty="0" smtClean="0">
                          <a:solidFill>
                            <a:schemeClr val="dk1"/>
                          </a:solidFill>
                          <a:effectLst/>
                          <a:latin typeface="+mn-lt"/>
                          <a:ea typeface="+mn-ea"/>
                          <a:cs typeface="+mn-cs"/>
                        </a:rPr>
                        <a:t>en </a:t>
                      </a:r>
                      <a:r>
                        <a:rPr lang="es-ES" sz="1400" kern="1200" dirty="0" smtClean="0">
                          <a:solidFill>
                            <a:schemeClr val="dk1"/>
                          </a:solidFill>
                          <a:effectLst/>
                          <a:latin typeface="+mn-lt"/>
                          <a:ea typeface="+mn-ea"/>
                          <a:cs typeface="+mn-cs"/>
                        </a:rPr>
                        <a:t>página 14 del Plan para la Implementación de las Salvaguardas Sociales y Ambientales de la ENCCRV.</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black"/>
                          </a:solidFill>
                          <a:effectLst/>
                          <a:uLnTx/>
                          <a:uFillTx/>
                          <a:latin typeface="+mn-lt"/>
                          <a:ea typeface="+mn-ea"/>
                          <a:cs typeface="+mn-cs"/>
                        </a:rPr>
                        <a:t>Ver Temática «</a:t>
                      </a:r>
                      <a:r>
                        <a:rPr kumimoji="0" lang="es-ES" sz="1400" b="0" i="1" u="none" strike="noStrike" kern="1200" cap="none" spc="0" normalizeH="0" baseline="0" noProof="0" dirty="0" smtClean="0">
                          <a:ln>
                            <a:noFill/>
                          </a:ln>
                          <a:solidFill>
                            <a:prstClr val="black"/>
                          </a:solidFill>
                          <a:effectLst/>
                          <a:uLnTx/>
                          <a:uFillTx/>
                          <a:latin typeface="+mn-lt"/>
                          <a:ea typeface="+mn-ea"/>
                          <a:cs typeface="+mn-cs"/>
                        </a:rPr>
                        <a:t>Co-beneficios e indicadores de seguimiento e impacto</a:t>
                      </a:r>
                      <a:r>
                        <a:rPr kumimoji="0" lang="es-ES" sz="1400" b="0" i="0" u="none" strike="noStrike" kern="1200" cap="none" spc="0" normalizeH="0" baseline="0" noProof="0" dirty="0" smtClean="0">
                          <a:ln>
                            <a:noFill/>
                          </a:ln>
                          <a:solidFill>
                            <a:prstClr val="black"/>
                          </a:solidFill>
                          <a:effectLst/>
                          <a:uLnTx/>
                          <a:uFillTx/>
                          <a:latin typeface="+mn-lt"/>
                          <a:ea typeface="+mn-ea"/>
                          <a:cs typeface="+mn-cs"/>
                        </a:rPr>
                        <a:t>» en página </a:t>
                      </a:r>
                      <a:r>
                        <a:rPr kumimoji="0" lang="es-ES" sz="1400" b="1" i="0" u="none" strike="noStrike" kern="1200" cap="none" spc="0" normalizeH="0" baseline="0" noProof="0" dirty="0" smtClean="0">
                          <a:ln>
                            <a:noFill/>
                          </a:ln>
                          <a:solidFill>
                            <a:prstClr val="black"/>
                          </a:solidFill>
                          <a:effectLst/>
                          <a:uLnTx/>
                          <a:uFillTx/>
                          <a:latin typeface="+mn-lt"/>
                          <a:ea typeface="+mn-ea"/>
                          <a:cs typeface="+mn-cs"/>
                        </a:rPr>
                        <a:t>53</a:t>
                      </a:r>
                      <a:r>
                        <a:rPr kumimoji="0" lang="es-ES" sz="1400" b="0" i="0" u="none" strike="noStrike" kern="1200" cap="none" spc="0" normalizeH="0" baseline="0" noProof="0" dirty="0" smtClean="0">
                          <a:ln>
                            <a:noFill/>
                          </a:ln>
                          <a:solidFill>
                            <a:prstClr val="black"/>
                          </a:solidFill>
                          <a:effectLst/>
                          <a:uLnTx/>
                          <a:uFillTx/>
                          <a:latin typeface="+mn-lt"/>
                          <a:ea typeface="+mn-ea"/>
                          <a:cs typeface="+mn-cs"/>
                        </a:rPr>
                        <a:t> del Documento Estrategia Nacional de Cambio Climático y Recursos Vegetacionales de Chile (ENCCRV).</a:t>
                      </a:r>
                    </a:p>
                  </a:txBody>
                  <a:tcPr marL="68578" marR="68578" marT="45724" marB="45724" anchor="ctr"/>
                </a:tc>
                <a:extLst>
                  <a:ext uri="{0D108BD9-81ED-4DB2-BD59-A6C34878D82A}"/>
                </a:extLst>
              </a:tr>
              <a:tr h="1252045">
                <a:tc>
                  <a:txBody>
                    <a:bodyPr/>
                    <a:lstStyle/>
                    <a:p>
                      <a:pPr algn="r"/>
                      <a:r>
                        <a:rPr lang="es-CL" sz="1400" b="1" kern="1200" dirty="0" smtClean="0">
                          <a:solidFill>
                            <a:schemeClr val="dk1"/>
                          </a:solidFill>
                          <a:effectLst/>
                          <a:latin typeface="+mn-lt"/>
                          <a:ea typeface="+mn-ea"/>
                          <a:cs typeface="+mn-cs"/>
                        </a:rPr>
                        <a:t>EVALUACIÓN</a:t>
                      </a:r>
                      <a:endParaRPr lang="es-CL" sz="1400" b="1" dirty="0"/>
                    </a:p>
                  </a:txBody>
                  <a:tcPr marL="68578" marR="68578" marT="45724" marB="45724"/>
                </a:tc>
                <a:tc>
                  <a:txBody>
                    <a:bodyPr/>
                    <a:lstStyle/>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Avance considerable.</a:t>
                      </a:r>
                    </a:p>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Avanza bien pero necesita más desarrollo.</a:t>
                      </a:r>
                    </a:p>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Se necesita más desarrollo.</a:t>
                      </a:r>
                    </a:p>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Aún no demuestra avance.</a:t>
                      </a:r>
                    </a:p>
                  </a:txBody>
                  <a:tcPr marL="68578" marR="68578" marT="45724" marB="45724" anchor="ctr"/>
                </a:tc>
              </a:tr>
              <a:tr h="1284471">
                <a:tc>
                  <a:txBody>
                    <a:bodyPr/>
                    <a:lstStyle/>
                    <a:p>
                      <a:pPr algn="r"/>
                      <a:r>
                        <a:rPr lang="es-MX" sz="1400" b="1" dirty="0" smtClean="0"/>
                        <a:t>COMENTARIOS</a:t>
                      </a:r>
                      <a:endParaRPr lang="es-CL" sz="1400" b="1" dirty="0"/>
                    </a:p>
                  </a:txBody>
                  <a:tcPr marL="68578" marR="68578" marT="45724" marB="45724">
                    <a:solidFill>
                      <a:schemeClr val="bg1">
                        <a:lumMod val="65000"/>
                      </a:schemeClr>
                    </a:solidFill>
                  </a:tcPr>
                </a:tc>
                <a:tc>
                  <a:txBody>
                    <a:bodyPr/>
                    <a:lstStyle/>
                    <a:p>
                      <a:pPr marL="0" indent="0">
                        <a:buFont typeface="Wingdings" pitchFamily="2" charset="2"/>
                        <a:buNone/>
                      </a:pPr>
                      <a:r>
                        <a:rPr lang="es-CL" sz="14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CL" sz="1400" dirty="0"/>
                    </a:p>
                  </a:txBody>
                  <a:tcPr marL="68578" marR="68578" marT="45724" marB="45724">
                    <a:solidFill>
                      <a:schemeClr val="bg1">
                        <a:lumMod val="65000"/>
                      </a:schemeClr>
                    </a:solidFill>
                  </a:tcPr>
                </a:tc>
              </a:tr>
            </a:tbl>
          </a:graphicData>
        </a:graphic>
      </p:graphicFrame>
    </p:spTree>
    <p:extLst>
      <p:ext uri="{BB962C8B-B14F-4D97-AF65-F5344CB8AC3E}">
        <p14:creationId xmlns:p14="http://schemas.microsoft.com/office/powerpoint/2010/main" xmlns="" val="36676816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xmlns="" val="3358472311"/>
              </p:ext>
            </p:extLst>
          </p:nvPr>
        </p:nvGraphicFramePr>
        <p:xfrm>
          <a:off x="379872" y="316264"/>
          <a:ext cx="8280000" cy="6282628"/>
        </p:xfrm>
        <a:graphic>
          <a:graphicData uri="http://schemas.openxmlformats.org/drawingml/2006/table">
            <a:tbl>
              <a:tblPr firstRow="1" bandRow="1">
                <a:tableStyleId>{5C22544A-7EE6-4342-B048-85BDC9FD1C3A}</a:tableStyleId>
              </a:tblPr>
              <a:tblGrid>
                <a:gridCol w="1434702">
                  <a:extLst>
                    <a:ext uri="{9D8B030D-6E8A-4147-A177-3AD203B41FA5}"/>
                  </a:extLst>
                </a:gridCol>
                <a:gridCol w="6845298">
                  <a:extLst>
                    <a:ext uri="{9D8B030D-6E8A-4147-A177-3AD203B41FA5}"/>
                  </a:extLst>
                </a:gridCol>
              </a:tblGrid>
              <a:tr h="54630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400" b="1" dirty="0" smtClean="0">
                          <a:solidFill>
                            <a:schemeClr val="tx1"/>
                          </a:solidFill>
                        </a:rPr>
                        <a:t>CRITERIO:</a:t>
                      </a:r>
                      <a:r>
                        <a:rPr lang="es-CL" sz="1400" b="1" dirty="0" smtClean="0">
                          <a:solidFill>
                            <a:schemeClr val="tx1"/>
                          </a:solidFill>
                        </a:rPr>
                        <a:t>MECANISMOS Y CAPACIDADES INSTITUCIONALES</a:t>
                      </a:r>
                      <a:r>
                        <a:rPr lang="es-CL" sz="1400" b="1" baseline="0" dirty="0" smtClean="0">
                          <a:solidFill>
                            <a:schemeClr val="tx1"/>
                          </a:solidFill>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HN" sz="1400" b="1" dirty="0">
                        <a:solidFill>
                          <a:schemeClr val="tx1"/>
                        </a:solidFill>
                      </a:endParaRPr>
                    </a:p>
                  </a:txBody>
                  <a:tcPr marL="68578" marR="68578" marT="45724" marB="45724" anchor="ctr">
                    <a:solidFill>
                      <a:srgbClr val="CCCCFF"/>
                    </a:solidFill>
                  </a:tcPr>
                </a:tc>
                <a:tc hMerge="1">
                  <a:txBody>
                    <a:bodyPr/>
                    <a:lstStyle/>
                    <a:p>
                      <a:endParaRPr lang="es-CL"/>
                    </a:p>
                  </a:txBody>
                  <a:tcPr/>
                </a:tc>
              </a:tr>
              <a:tr h="771250">
                <a:tc>
                  <a:txBody>
                    <a:bodyPr/>
                    <a:lstStyle/>
                    <a:p>
                      <a:pPr algn="r"/>
                      <a:r>
                        <a:rPr lang="es-CL" sz="1400" b="1" dirty="0" smtClean="0">
                          <a:solidFill>
                            <a:schemeClr val="bg1"/>
                          </a:solidFill>
                        </a:rPr>
                        <a:t>PREGUNTA 16</a:t>
                      </a:r>
                    </a:p>
                    <a:p>
                      <a:pPr algn="r"/>
                      <a:endParaRPr lang="es-CL" sz="1400" b="1" dirty="0">
                        <a:solidFill>
                          <a:schemeClr val="bg1"/>
                        </a:solidFill>
                      </a:endParaRPr>
                    </a:p>
                  </a:txBody>
                  <a:tcPr marL="68578" marR="68578" marT="45724" marB="45724">
                    <a:solidFill>
                      <a:srgbClr val="9933FF"/>
                    </a:solidFill>
                  </a:tcPr>
                </a:tc>
                <a:tc>
                  <a:txBody>
                    <a:bodyPr/>
                    <a:lstStyle/>
                    <a:p>
                      <a:r>
                        <a:rPr lang="es-CL" sz="1400" b="1" dirty="0" smtClean="0">
                          <a:solidFill>
                            <a:schemeClr val="bg1"/>
                          </a:solidFill>
                        </a:rPr>
                        <a:t>¿Se han identificado y estimado las necesidades asociadas a recursos y capacidades con las tareas que puedan surgir para abordar otros servicios ambientales y mejoras en el tratamiento de las salvaguardas sociales y ambientales?</a:t>
                      </a:r>
                      <a:endParaRPr lang="es-CL" sz="1400" b="1" dirty="0">
                        <a:solidFill>
                          <a:schemeClr val="bg1"/>
                        </a:solidFill>
                      </a:endParaRPr>
                    </a:p>
                  </a:txBody>
                  <a:tcPr marL="68578" marR="68578" marT="45724" marB="45724" anchor="ctr">
                    <a:solidFill>
                      <a:srgbClr val="9933FF"/>
                    </a:solidFill>
                  </a:tcPr>
                </a:tc>
                <a:extLst>
                  <a:ext uri="{0D108BD9-81ED-4DB2-BD59-A6C34878D82A}"/>
                </a:extLst>
              </a:tr>
              <a:tr h="1221142">
                <a:tc>
                  <a:txBody>
                    <a:bodyPr/>
                    <a:lstStyle/>
                    <a:p>
                      <a:pPr algn="r"/>
                      <a:r>
                        <a:rPr lang="en-US" sz="1400" b="1" kern="1200" dirty="0" smtClean="0">
                          <a:solidFill>
                            <a:schemeClr val="dk1"/>
                          </a:solidFill>
                          <a:effectLst/>
                          <a:latin typeface="+mn-lt"/>
                          <a:ea typeface="+mn-ea"/>
                          <a:cs typeface="+mn-cs"/>
                        </a:rPr>
                        <a:t>INSUMOS</a:t>
                      </a:r>
                      <a:r>
                        <a:rPr lang="en-US" sz="1400" b="1" kern="1200" baseline="0" dirty="0" smtClean="0">
                          <a:solidFill>
                            <a:schemeClr val="dk1"/>
                          </a:solidFill>
                          <a:effectLst/>
                          <a:latin typeface="+mn-lt"/>
                          <a:ea typeface="+mn-ea"/>
                          <a:cs typeface="+mn-cs"/>
                        </a:rPr>
                        <a:t> ORIENTADORES</a:t>
                      </a:r>
                      <a:endParaRPr lang="es-CL" sz="1400" b="1" dirty="0"/>
                    </a:p>
                  </a:txBody>
                  <a:tcPr marL="68578" marR="68578" marT="45724" marB="45724"/>
                </a:tc>
                <a:tc>
                  <a:txBody>
                    <a:bodyPr/>
                    <a:lstStyle/>
                    <a:p>
                      <a:pPr algn="just"/>
                      <a:r>
                        <a:rPr lang="es-CL" sz="1400" baseline="0" dirty="0" smtClean="0">
                          <a:solidFill>
                            <a:schemeClr val="tx1"/>
                          </a:solidFill>
                        </a:rPr>
                        <a:t>Más allá de las instituciones formales del Estado que cooperan para la formulación de la ENCCRV se avanza generado arreglos institucionales tanto administrativos como técnicos con miras a su futura implementación. En este sentido, CONAF cuenta con ajustes internos (Coordinadores Regionales de Cambio Climático y de temas Indígenas y Sociales) y avanza en los requerimientos con otras instituciones del estado para mejorar por ejemplo el monitoreo de servicios ambientales . </a:t>
                      </a:r>
                    </a:p>
                  </a:txBody>
                  <a:tcPr marL="68578" marR="68578" marT="45724" marB="45724" anchor="ctr"/>
                </a:tc>
                <a:extLst>
                  <a:ext uri="{0D108BD9-81ED-4DB2-BD59-A6C34878D82A}"/>
                </a:extLst>
              </a:tr>
              <a:tr h="1182009">
                <a:tc>
                  <a:txBody>
                    <a:bodyPr/>
                    <a:lstStyle/>
                    <a:p>
                      <a:pPr algn="r"/>
                      <a:r>
                        <a:rPr lang="es-CL" sz="1400" b="1" dirty="0" smtClean="0"/>
                        <a:t>REFERENCIAS</a:t>
                      </a:r>
                      <a:endParaRPr lang="es-CL" sz="1400" b="1" dirty="0"/>
                    </a:p>
                  </a:txBody>
                  <a:tcPr marL="68578" marR="68578" marT="45724" marB="45724"/>
                </a:tc>
                <a:tc>
                  <a:txBody>
                    <a:bodyPr/>
                    <a:lstStyle/>
                    <a:p>
                      <a:pPr algn="just"/>
                      <a:r>
                        <a:rPr lang="es-ES" sz="1400" kern="1200" dirty="0" smtClean="0">
                          <a:solidFill>
                            <a:schemeClr val="dk1"/>
                          </a:solidFill>
                          <a:effectLst/>
                          <a:latin typeface="+mn-lt"/>
                          <a:ea typeface="+mn-ea"/>
                          <a:cs typeface="+mn-cs"/>
                        </a:rPr>
                        <a:t>Ver Título «</a:t>
                      </a:r>
                      <a:r>
                        <a:rPr lang="es-ES" sz="1400" i="1" kern="1200" dirty="0" smtClean="0">
                          <a:solidFill>
                            <a:schemeClr val="dk1"/>
                          </a:solidFill>
                          <a:effectLst/>
                          <a:latin typeface="+mn-lt"/>
                          <a:ea typeface="+mn-ea"/>
                          <a:cs typeface="+mn-cs"/>
                        </a:rPr>
                        <a:t>Marco Institucional</a:t>
                      </a:r>
                      <a:r>
                        <a:rPr lang="es-ES" sz="1400" kern="1200" dirty="0" smtClean="0">
                          <a:solidFill>
                            <a:schemeClr val="dk1"/>
                          </a:solidFill>
                          <a:effectLst/>
                          <a:latin typeface="+mn-lt"/>
                          <a:ea typeface="+mn-ea"/>
                          <a:cs typeface="+mn-cs"/>
                        </a:rPr>
                        <a:t>» en página </a:t>
                      </a:r>
                      <a:r>
                        <a:rPr lang="es-ES" sz="1400" b="1" kern="1200" dirty="0" smtClean="0">
                          <a:solidFill>
                            <a:schemeClr val="dk1"/>
                          </a:solidFill>
                          <a:effectLst/>
                          <a:latin typeface="+mn-lt"/>
                          <a:ea typeface="+mn-ea"/>
                          <a:cs typeface="+mn-cs"/>
                        </a:rPr>
                        <a:t>18</a:t>
                      </a:r>
                      <a:r>
                        <a:rPr lang="es-ES" sz="1400" kern="1200" dirty="0" smtClean="0">
                          <a:solidFill>
                            <a:schemeClr val="dk1"/>
                          </a:solidFill>
                          <a:effectLst/>
                          <a:latin typeface="+mn-lt"/>
                          <a:ea typeface="+mn-ea"/>
                          <a:cs typeface="+mn-cs"/>
                        </a:rPr>
                        <a:t> del Plan para la Implementación de las Salvaguardas Sociales y Ambientales de la ENCCRV.</a:t>
                      </a:r>
                    </a:p>
                    <a:p>
                      <a:pPr algn="just"/>
                      <a:r>
                        <a:rPr lang="es-ES" sz="1400" kern="1200" dirty="0" smtClean="0">
                          <a:solidFill>
                            <a:schemeClr val="dk1"/>
                          </a:solidFill>
                          <a:effectLst/>
                          <a:latin typeface="+mn-lt"/>
                          <a:ea typeface="+mn-ea"/>
                          <a:cs typeface="+mn-cs"/>
                        </a:rPr>
                        <a:t>Ver Capitulo 6. </a:t>
                      </a:r>
                      <a:r>
                        <a:rPr lang="es-ES" sz="1400" i="1" kern="1200" dirty="0" smtClean="0">
                          <a:solidFill>
                            <a:schemeClr val="dk1"/>
                          </a:solidFill>
                          <a:effectLst/>
                          <a:latin typeface="+mn-lt"/>
                          <a:ea typeface="+mn-ea"/>
                          <a:cs typeface="+mn-cs"/>
                        </a:rPr>
                        <a:t>Arreglos</a:t>
                      </a:r>
                      <a:r>
                        <a:rPr lang="es-ES" sz="1400" i="1" kern="1200" baseline="0" dirty="0" smtClean="0">
                          <a:solidFill>
                            <a:schemeClr val="dk1"/>
                          </a:solidFill>
                          <a:effectLst/>
                          <a:latin typeface="+mn-lt"/>
                          <a:ea typeface="+mn-ea"/>
                          <a:cs typeface="+mn-cs"/>
                        </a:rPr>
                        <a:t> Institucionales para la Implementación de la ENCCRV</a:t>
                      </a:r>
                      <a:r>
                        <a:rPr lang="es-ES" sz="1400" i="1" kern="1200" dirty="0" smtClean="0">
                          <a:solidFill>
                            <a:srgbClr val="FF0000"/>
                          </a:solidFill>
                          <a:effectLst/>
                          <a:latin typeface="+mn-lt"/>
                          <a:ea typeface="+mn-ea"/>
                          <a:cs typeface="+mn-cs"/>
                        </a:rPr>
                        <a:t> </a:t>
                      </a:r>
                      <a:r>
                        <a:rPr lang="es-ES" sz="1400" kern="1200" dirty="0" smtClean="0">
                          <a:solidFill>
                            <a:schemeClr val="dk1"/>
                          </a:solidFill>
                          <a:effectLst/>
                          <a:latin typeface="+mn-lt"/>
                          <a:ea typeface="+mn-ea"/>
                          <a:cs typeface="+mn-cs"/>
                        </a:rPr>
                        <a:t>en</a:t>
                      </a:r>
                      <a:r>
                        <a:rPr lang="es-ES" sz="1400" kern="1200" baseline="0" dirty="0" smtClean="0">
                          <a:solidFill>
                            <a:schemeClr val="dk1"/>
                          </a:solidFill>
                          <a:effectLst/>
                          <a:latin typeface="+mn-lt"/>
                          <a:ea typeface="+mn-ea"/>
                          <a:cs typeface="+mn-cs"/>
                        </a:rPr>
                        <a:t> </a:t>
                      </a:r>
                      <a:r>
                        <a:rPr lang="es-ES" sz="1400" kern="1200" dirty="0" smtClean="0">
                          <a:solidFill>
                            <a:schemeClr val="dk1"/>
                          </a:solidFill>
                          <a:effectLst/>
                          <a:latin typeface="+mn-lt"/>
                          <a:ea typeface="+mn-ea"/>
                          <a:cs typeface="+mn-cs"/>
                        </a:rPr>
                        <a:t>página </a:t>
                      </a:r>
                      <a:r>
                        <a:rPr lang="es-ES" sz="1400" b="1" kern="1200" dirty="0" smtClean="0">
                          <a:solidFill>
                            <a:schemeClr val="dk1"/>
                          </a:solidFill>
                          <a:effectLst/>
                          <a:latin typeface="+mn-lt"/>
                          <a:ea typeface="+mn-ea"/>
                          <a:cs typeface="+mn-cs"/>
                        </a:rPr>
                        <a:t>62</a:t>
                      </a:r>
                      <a:r>
                        <a:rPr lang="es-ES" sz="1400" kern="1200" dirty="0" smtClean="0">
                          <a:solidFill>
                            <a:schemeClr val="dk1"/>
                          </a:solidFill>
                          <a:effectLst/>
                          <a:latin typeface="+mn-lt"/>
                          <a:ea typeface="+mn-ea"/>
                          <a:cs typeface="+mn-cs"/>
                        </a:rPr>
                        <a:t> del Documento Estrategia Nacional de Cambio Climático y Recursos Vegetacionales de Chile (ENCCRV).</a:t>
                      </a:r>
                    </a:p>
                  </a:txBody>
                  <a:tcPr marL="68578" marR="68578" marT="45724" marB="45724" anchor="ctr"/>
                </a:tc>
                <a:extLst>
                  <a:ext uri="{0D108BD9-81ED-4DB2-BD59-A6C34878D82A}"/>
                </a:extLst>
              </a:tr>
              <a:tr h="1190314">
                <a:tc>
                  <a:txBody>
                    <a:bodyPr/>
                    <a:lstStyle/>
                    <a:p>
                      <a:pPr algn="r"/>
                      <a:r>
                        <a:rPr lang="es-CL" sz="1400" b="1" kern="1200" dirty="0" smtClean="0">
                          <a:solidFill>
                            <a:schemeClr val="dk1"/>
                          </a:solidFill>
                          <a:effectLst/>
                          <a:latin typeface="+mn-lt"/>
                          <a:ea typeface="+mn-ea"/>
                          <a:cs typeface="+mn-cs"/>
                        </a:rPr>
                        <a:t>EVALUACIÓN</a:t>
                      </a:r>
                      <a:endParaRPr lang="es-CL" sz="1400" b="1" dirty="0"/>
                    </a:p>
                  </a:txBody>
                  <a:tcPr marL="68578" marR="68578" marT="45724" marB="45724"/>
                </a:tc>
                <a:tc>
                  <a:txBody>
                    <a:bodyPr/>
                    <a:lstStyle/>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Avance considerable.</a:t>
                      </a:r>
                    </a:p>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Avanza bien pero necesita más desarrollo.</a:t>
                      </a:r>
                    </a:p>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Se necesita más desarrollo.</a:t>
                      </a:r>
                    </a:p>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Aún no demuestra avance.</a:t>
                      </a:r>
                    </a:p>
                  </a:txBody>
                  <a:tcPr marL="68578" marR="68578" marT="45724" marB="45724" anchor="ctr"/>
                </a:tc>
              </a:tr>
              <a:tr h="1221142">
                <a:tc>
                  <a:txBody>
                    <a:bodyPr/>
                    <a:lstStyle/>
                    <a:p>
                      <a:pPr algn="r"/>
                      <a:r>
                        <a:rPr lang="es-MX" sz="1400" b="1" dirty="0" smtClean="0"/>
                        <a:t>COMENTARIOS</a:t>
                      </a:r>
                      <a:endParaRPr lang="es-CL" sz="1400" b="1" dirty="0"/>
                    </a:p>
                  </a:txBody>
                  <a:tcPr marL="68578" marR="68578" marT="45724" marB="45724">
                    <a:solidFill>
                      <a:schemeClr val="bg1">
                        <a:lumMod val="65000"/>
                      </a:schemeClr>
                    </a:solidFill>
                  </a:tcPr>
                </a:tc>
                <a:tc>
                  <a:txBody>
                    <a:bodyPr/>
                    <a:lstStyle/>
                    <a:p>
                      <a:pPr marL="0" indent="0">
                        <a:buFont typeface="Wingdings" pitchFamily="2" charset="2"/>
                        <a:buNone/>
                      </a:pPr>
                      <a:r>
                        <a:rPr lang="es-CL" sz="14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CL" sz="1400" dirty="0"/>
                    </a:p>
                  </a:txBody>
                  <a:tcPr marL="68578" marR="68578" marT="45724" marB="45724">
                    <a:solidFill>
                      <a:schemeClr val="bg1">
                        <a:lumMod val="65000"/>
                      </a:schemeClr>
                    </a:solidFill>
                  </a:tcPr>
                </a:tc>
              </a:tr>
            </a:tbl>
          </a:graphicData>
        </a:graphic>
      </p:graphicFrame>
    </p:spTree>
    <p:extLst>
      <p:ext uri="{BB962C8B-B14F-4D97-AF65-F5344CB8AC3E}">
        <p14:creationId xmlns:p14="http://schemas.microsoft.com/office/powerpoint/2010/main" xmlns="" val="3667681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fondos-47.png"/>
          <p:cNvPicPr>
            <a:picLocks noChangeAspect="1"/>
          </p:cNvPicPr>
          <p:nvPr/>
        </p:nvPicPr>
        <p:blipFill>
          <a:blip r:embed="rId2" cstate="print"/>
          <a:stretch>
            <a:fillRect/>
          </a:stretch>
        </p:blipFill>
        <p:spPr>
          <a:xfrm>
            <a:off x="-108518" y="0"/>
            <a:ext cx="9433047" cy="6858000"/>
          </a:xfrm>
          <a:prstGeom prst="rect">
            <a:avLst/>
          </a:prstGeom>
        </p:spPr>
      </p:pic>
      <p:sp>
        <p:nvSpPr>
          <p:cNvPr id="8" name="Rectángulo 5"/>
          <p:cNvSpPr/>
          <p:nvPr/>
        </p:nvSpPr>
        <p:spPr>
          <a:xfrm>
            <a:off x="-108519" y="152400"/>
            <a:ext cx="9433048" cy="540296"/>
          </a:xfrm>
          <a:prstGeom prst="rect">
            <a:avLst/>
          </a:prstGeom>
          <a:solidFill>
            <a:schemeClr val="tx1">
              <a:alpha val="53000"/>
            </a:schemeClr>
          </a:solidFill>
          <a:ln>
            <a:noFill/>
          </a:ln>
          <a:effectLst/>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defTabSz="457154" eaLnBrk="1" fontAlgn="auto" hangingPunct="1">
              <a:spcBef>
                <a:spcPts val="0"/>
              </a:spcBef>
              <a:spcAft>
                <a:spcPts val="0"/>
              </a:spcAft>
            </a:pPr>
            <a:endParaRPr lang="es-ES_tradnl" dirty="0">
              <a:solidFill>
                <a:prstClr val="white"/>
              </a:solidFill>
            </a:endParaRPr>
          </a:p>
        </p:txBody>
      </p:sp>
      <p:sp>
        <p:nvSpPr>
          <p:cNvPr id="9" name="CuadroTexto 5"/>
          <p:cNvSpPr txBox="1"/>
          <p:nvPr/>
        </p:nvSpPr>
        <p:spPr>
          <a:xfrm>
            <a:off x="251518" y="152400"/>
            <a:ext cx="9073007" cy="523212"/>
          </a:xfrm>
          <a:prstGeom prst="rect">
            <a:avLst/>
          </a:prstGeom>
          <a:noFill/>
        </p:spPr>
        <p:txBody>
          <a:bodyPr wrap="square" lIns="91430" tIns="45716" rIns="91430" bIns="45716" rtlCol="0">
            <a:spAutoFit/>
          </a:bodyPr>
          <a:lstStyle/>
          <a:p>
            <a:pPr defTabSz="457154" eaLnBrk="1" fontAlgn="auto" hangingPunct="1">
              <a:spcBef>
                <a:spcPts val="0"/>
              </a:spcBef>
              <a:spcAft>
                <a:spcPts val="0"/>
              </a:spcAft>
            </a:pPr>
            <a:r>
              <a:rPr lang="es-CL" sz="2800" dirty="0" smtClean="0">
                <a:solidFill>
                  <a:prstClr val="white"/>
                </a:solidFill>
                <a:latin typeface="Arial" pitchFamily="34" charset="0"/>
                <a:cs typeface="Arial" pitchFamily="34" charset="0"/>
              </a:rPr>
              <a:t>Indicaciones Generales</a:t>
            </a:r>
            <a:endParaRPr lang="en-US" sz="2800" dirty="0">
              <a:solidFill>
                <a:prstClr val="white"/>
              </a:solidFill>
              <a:latin typeface="Arial" pitchFamily="34" charset="0"/>
              <a:cs typeface="Arial" pitchFamily="34" charset="0"/>
            </a:endParaRPr>
          </a:p>
        </p:txBody>
      </p:sp>
      <p:sp>
        <p:nvSpPr>
          <p:cNvPr id="10" name="Rectángulo 143"/>
          <p:cNvSpPr/>
          <p:nvPr/>
        </p:nvSpPr>
        <p:spPr>
          <a:xfrm>
            <a:off x="-108519" y="908720"/>
            <a:ext cx="9433044" cy="5760640"/>
          </a:xfrm>
          <a:prstGeom prst="rect">
            <a:avLst/>
          </a:prstGeom>
          <a:solidFill>
            <a:srgbClr val="FFFFFF">
              <a:alpha val="8509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54" eaLnBrk="1" fontAlgn="auto" hangingPunct="1">
              <a:spcBef>
                <a:spcPts val="0"/>
              </a:spcBef>
              <a:spcAft>
                <a:spcPts val="0"/>
              </a:spcAft>
            </a:pPr>
            <a:endParaRPr lang="es-ES_tradnl" dirty="0">
              <a:solidFill>
                <a:prstClr val="white"/>
              </a:solidFill>
            </a:endParaRPr>
          </a:p>
        </p:txBody>
      </p:sp>
      <p:sp>
        <p:nvSpPr>
          <p:cNvPr id="27" name="26 Rectángulo"/>
          <p:cNvSpPr/>
          <p:nvPr/>
        </p:nvSpPr>
        <p:spPr>
          <a:xfrm>
            <a:off x="179512" y="1324559"/>
            <a:ext cx="8964488" cy="4832092"/>
          </a:xfrm>
          <a:prstGeom prst="rect">
            <a:avLst/>
          </a:prstGeom>
        </p:spPr>
        <p:txBody>
          <a:bodyPr wrap="square">
            <a:spAutoFit/>
          </a:bodyPr>
          <a:lstStyle/>
          <a:p>
            <a:pPr algn="just" defTabSz="457154" eaLnBrk="1" fontAlgn="auto" hangingPunct="1">
              <a:spcBef>
                <a:spcPts val="0"/>
              </a:spcBef>
              <a:spcAft>
                <a:spcPts val="0"/>
              </a:spcAft>
            </a:pPr>
            <a:r>
              <a:rPr lang="es-CL" sz="1400" dirty="0">
                <a:solidFill>
                  <a:prstClr val="black"/>
                </a:solidFill>
                <a:latin typeface="Calibri" pitchFamily="34" charset="0"/>
                <a:cs typeface="+mn-cs"/>
              </a:rPr>
              <a:t>Para una revisión y evaluación adecuada de </a:t>
            </a:r>
            <a:r>
              <a:rPr lang="es-CL" sz="1400" dirty="0" smtClean="0">
                <a:solidFill>
                  <a:prstClr val="black"/>
                </a:solidFill>
                <a:latin typeface="Calibri" pitchFamily="34" charset="0"/>
                <a:cs typeface="+mn-cs"/>
              </a:rPr>
              <a:t>los aspectos más relevantes del proceso de </a:t>
            </a:r>
            <a:r>
              <a:rPr lang="es-CL" sz="1400" dirty="0">
                <a:solidFill>
                  <a:prstClr val="black"/>
                </a:solidFill>
                <a:latin typeface="Calibri" pitchFamily="34" charset="0"/>
                <a:cs typeface="+mn-cs"/>
              </a:rPr>
              <a:t>formulación participativa de la </a:t>
            </a:r>
            <a:r>
              <a:rPr lang="es-CL" sz="1400" b="1" dirty="0">
                <a:solidFill>
                  <a:prstClr val="black"/>
                </a:solidFill>
                <a:latin typeface="Calibri" pitchFamily="34" charset="0"/>
                <a:cs typeface="+mn-cs"/>
              </a:rPr>
              <a:t>Estrategia Nacional de Cambio Climático y Recursos </a:t>
            </a:r>
            <a:r>
              <a:rPr lang="es-CL" sz="1400" b="1" dirty="0" smtClean="0">
                <a:solidFill>
                  <a:prstClr val="black"/>
                </a:solidFill>
                <a:latin typeface="Calibri" pitchFamily="34" charset="0"/>
                <a:cs typeface="+mn-cs"/>
              </a:rPr>
              <a:t>Vegetaciones </a:t>
            </a:r>
            <a:r>
              <a:rPr lang="es-CL" sz="1400" b="1" dirty="0">
                <a:solidFill>
                  <a:prstClr val="black"/>
                </a:solidFill>
                <a:latin typeface="Calibri" pitchFamily="34" charset="0"/>
                <a:cs typeface="+mn-cs"/>
              </a:rPr>
              <a:t>de Chile (ENCCRV), </a:t>
            </a:r>
            <a:r>
              <a:rPr lang="es-CL" sz="1400" dirty="0">
                <a:solidFill>
                  <a:prstClr val="black"/>
                </a:solidFill>
                <a:latin typeface="Calibri" pitchFamily="34" charset="0"/>
                <a:cs typeface="+mn-cs"/>
              </a:rPr>
              <a:t>en el contexto de la gestión forestal que realiza la Corporación Nacional Forestal (CONAF), </a:t>
            </a:r>
            <a:r>
              <a:rPr lang="es-CL" sz="1400" dirty="0" smtClean="0">
                <a:solidFill>
                  <a:prstClr val="black"/>
                </a:solidFill>
                <a:latin typeface="Calibri" pitchFamily="34" charset="0"/>
                <a:cs typeface="+mn-cs"/>
              </a:rPr>
              <a:t>se han confeccionado las presentes Fichas Temáticas sobre el contenido del Documento </a:t>
            </a:r>
            <a:r>
              <a:rPr lang="es-CL" sz="1400" dirty="0">
                <a:solidFill>
                  <a:prstClr val="black"/>
                </a:solidFill>
                <a:latin typeface="Calibri" pitchFamily="34" charset="0"/>
                <a:cs typeface="+mn-cs"/>
              </a:rPr>
              <a:t>de dicha </a:t>
            </a:r>
            <a:r>
              <a:rPr lang="es-CL" sz="1400" dirty="0" smtClean="0">
                <a:solidFill>
                  <a:prstClr val="black"/>
                </a:solidFill>
                <a:latin typeface="Calibri" pitchFamily="34" charset="0"/>
                <a:cs typeface="+mn-cs"/>
              </a:rPr>
              <a:t>Estrategia, las cuales presentan la estructura que se indica a continuación con el objeto de simplificar el trabajo de evaluación y asociación de información que sea necesario realizar.</a:t>
            </a:r>
          </a:p>
          <a:p>
            <a:pPr algn="just" defTabSz="457154" eaLnBrk="1" fontAlgn="auto" hangingPunct="1">
              <a:spcBef>
                <a:spcPts val="0"/>
              </a:spcBef>
              <a:spcAft>
                <a:spcPts val="0"/>
              </a:spcAft>
            </a:pPr>
            <a:endParaRPr lang="es-CL" sz="1400" dirty="0" smtClean="0">
              <a:solidFill>
                <a:prstClr val="black"/>
              </a:solidFill>
              <a:latin typeface="Calibri" pitchFamily="34" charset="0"/>
              <a:cs typeface="+mn-cs"/>
            </a:endParaRPr>
          </a:p>
          <a:p>
            <a:pPr algn="just" defTabSz="457154" eaLnBrk="1" fontAlgn="auto" hangingPunct="1">
              <a:spcBef>
                <a:spcPts val="0"/>
              </a:spcBef>
              <a:spcAft>
                <a:spcPts val="0"/>
              </a:spcAft>
            </a:pPr>
            <a:r>
              <a:rPr lang="es-CL" sz="1400" dirty="0" smtClean="0">
                <a:solidFill>
                  <a:prstClr val="black"/>
                </a:solidFill>
                <a:latin typeface="Calibri" pitchFamily="34" charset="0"/>
                <a:cs typeface="+mn-cs"/>
              </a:rPr>
              <a:t>1.- La primera casilla indica el </a:t>
            </a:r>
            <a:r>
              <a:rPr lang="es-CL" sz="1400" b="1" u="sng" dirty="0" smtClean="0">
                <a:solidFill>
                  <a:prstClr val="black"/>
                </a:solidFill>
                <a:latin typeface="Calibri" pitchFamily="34" charset="0"/>
                <a:cs typeface="+mn-cs"/>
              </a:rPr>
              <a:t>Criterio</a:t>
            </a:r>
            <a:r>
              <a:rPr lang="es-CL" sz="1400" dirty="0" smtClean="0">
                <a:solidFill>
                  <a:prstClr val="black"/>
                </a:solidFill>
                <a:latin typeface="Calibri" pitchFamily="34" charset="0"/>
                <a:cs typeface="+mn-cs"/>
              </a:rPr>
              <a:t> a </a:t>
            </a:r>
            <a:r>
              <a:rPr lang="es-CL" sz="1400" dirty="0">
                <a:solidFill>
                  <a:prstClr val="black"/>
                </a:solidFill>
                <a:latin typeface="Calibri" pitchFamily="34" charset="0"/>
                <a:cs typeface="+mn-cs"/>
              </a:rPr>
              <a:t>e</a:t>
            </a:r>
            <a:r>
              <a:rPr lang="es-CL" sz="1400" dirty="0" smtClean="0">
                <a:solidFill>
                  <a:prstClr val="black"/>
                </a:solidFill>
                <a:latin typeface="Calibri" pitchFamily="34" charset="0"/>
                <a:cs typeface="+mn-cs"/>
              </a:rPr>
              <a:t>valuar, que corresponde al contexto desde donde se formulan las Preguntas Orientadoras. </a:t>
            </a:r>
            <a:endParaRPr lang="es-CL" sz="1400" dirty="0">
              <a:solidFill>
                <a:prstClr val="black"/>
              </a:solidFill>
              <a:latin typeface="Calibri" pitchFamily="34" charset="0"/>
              <a:cs typeface="+mn-cs"/>
            </a:endParaRPr>
          </a:p>
          <a:p>
            <a:pPr algn="just" defTabSz="457154" eaLnBrk="1" fontAlgn="auto" hangingPunct="1">
              <a:spcBef>
                <a:spcPts val="0"/>
              </a:spcBef>
              <a:spcAft>
                <a:spcPts val="0"/>
              </a:spcAft>
            </a:pPr>
            <a:r>
              <a:rPr lang="es-CL" sz="1400" dirty="0" smtClean="0">
                <a:solidFill>
                  <a:prstClr val="black"/>
                </a:solidFill>
                <a:latin typeface="Calibri" pitchFamily="34" charset="0"/>
                <a:cs typeface="+mn-cs"/>
              </a:rPr>
              <a:t>2.- La segunda casilla presenta la </a:t>
            </a:r>
            <a:r>
              <a:rPr lang="es-CL" sz="1400" b="1" u="sng" dirty="0">
                <a:solidFill>
                  <a:prstClr val="black"/>
                </a:solidFill>
                <a:latin typeface="Calibri" pitchFamily="34" charset="0"/>
                <a:cs typeface="+mn-cs"/>
              </a:rPr>
              <a:t>P</a:t>
            </a:r>
            <a:r>
              <a:rPr lang="es-CL" sz="1400" b="1" u="sng" dirty="0" smtClean="0">
                <a:solidFill>
                  <a:prstClr val="black"/>
                </a:solidFill>
                <a:latin typeface="Calibri" pitchFamily="34" charset="0"/>
                <a:cs typeface="+mn-cs"/>
              </a:rPr>
              <a:t>regunta Orientadora</a:t>
            </a:r>
            <a:r>
              <a:rPr lang="es-CL" sz="1400" dirty="0" smtClean="0">
                <a:solidFill>
                  <a:prstClr val="black"/>
                </a:solidFill>
                <a:latin typeface="Calibri" pitchFamily="34" charset="0"/>
                <a:cs typeface="+mn-cs"/>
              </a:rPr>
              <a:t>, para abordar la discusión y evaluar el Criterio antes indicado.</a:t>
            </a:r>
          </a:p>
          <a:p>
            <a:pPr algn="just" defTabSz="457154" eaLnBrk="1" fontAlgn="auto" hangingPunct="1">
              <a:spcBef>
                <a:spcPts val="0"/>
              </a:spcBef>
              <a:spcAft>
                <a:spcPts val="0"/>
              </a:spcAft>
            </a:pPr>
            <a:r>
              <a:rPr lang="es-CL" sz="1400" dirty="0" smtClean="0">
                <a:solidFill>
                  <a:prstClr val="black"/>
                </a:solidFill>
                <a:latin typeface="Calibri" pitchFamily="34" charset="0"/>
                <a:cs typeface="+mn-cs"/>
              </a:rPr>
              <a:t>3.- La tercera casilla corresponde a </a:t>
            </a:r>
            <a:r>
              <a:rPr lang="es-CL" sz="1400" b="1" u="sng" dirty="0" smtClean="0">
                <a:solidFill>
                  <a:prstClr val="black"/>
                </a:solidFill>
                <a:latin typeface="Calibri" pitchFamily="34" charset="0"/>
                <a:cs typeface="+mn-cs"/>
              </a:rPr>
              <a:t>Insumos Orientadores</a:t>
            </a:r>
            <a:r>
              <a:rPr lang="es-CL" sz="1400" dirty="0" smtClean="0">
                <a:solidFill>
                  <a:prstClr val="black"/>
                </a:solidFill>
                <a:latin typeface="Calibri" pitchFamily="34" charset="0"/>
                <a:cs typeface="+mn-cs"/>
              </a:rPr>
              <a:t>, que contienen a una breve descripción del desarrollado que ha tenido el Criterio a evaluar en la ENCCRV y que dan respuesta a cada Pregunta Orientadora.</a:t>
            </a:r>
          </a:p>
          <a:p>
            <a:pPr algn="just" defTabSz="457154" eaLnBrk="1" fontAlgn="auto" hangingPunct="1">
              <a:spcBef>
                <a:spcPts val="0"/>
              </a:spcBef>
              <a:spcAft>
                <a:spcPts val="0"/>
              </a:spcAft>
            </a:pPr>
            <a:r>
              <a:rPr lang="es-CL" sz="1400" dirty="0" smtClean="0">
                <a:solidFill>
                  <a:prstClr val="black"/>
                </a:solidFill>
                <a:latin typeface="Calibri" pitchFamily="34" charset="0"/>
                <a:cs typeface="+mn-cs"/>
              </a:rPr>
              <a:t>4.- La cuarta casilla contiene </a:t>
            </a:r>
            <a:r>
              <a:rPr lang="es-CL" sz="1400" b="1" u="sng" dirty="0">
                <a:solidFill>
                  <a:prstClr val="black"/>
                </a:solidFill>
                <a:latin typeface="Calibri" pitchFamily="34" charset="0"/>
                <a:cs typeface="+mn-cs"/>
              </a:rPr>
              <a:t>R</a:t>
            </a:r>
            <a:r>
              <a:rPr lang="es-CL" sz="1400" b="1" u="sng" dirty="0" smtClean="0">
                <a:solidFill>
                  <a:prstClr val="black"/>
                </a:solidFill>
                <a:latin typeface="Calibri" pitchFamily="34" charset="0"/>
                <a:cs typeface="+mn-cs"/>
              </a:rPr>
              <a:t>eferencias</a:t>
            </a:r>
            <a:r>
              <a:rPr lang="es-CL" sz="1400" dirty="0" smtClean="0">
                <a:solidFill>
                  <a:prstClr val="black"/>
                </a:solidFill>
                <a:latin typeface="Calibri" pitchFamily="34" charset="0"/>
                <a:cs typeface="+mn-cs"/>
              </a:rPr>
              <a:t> a las páginas del Documento de la ENCCRV o de otros, como el Plan de Salvaguardas, donde se podrá encontrar más información en función de cada Pregunta Orientadora.</a:t>
            </a:r>
          </a:p>
          <a:p>
            <a:pPr algn="just" defTabSz="457154" eaLnBrk="1" fontAlgn="auto" hangingPunct="1">
              <a:spcBef>
                <a:spcPts val="0"/>
              </a:spcBef>
              <a:spcAft>
                <a:spcPts val="0"/>
              </a:spcAft>
            </a:pPr>
            <a:r>
              <a:rPr lang="es-CL" sz="1400" dirty="0">
                <a:solidFill>
                  <a:prstClr val="black"/>
                </a:solidFill>
                <a:latin typeface="Calibri" pitchFamily="34" charset="0"/>
                <a:cs typeface="+mn-cs"/>
              </a:rPr>
              <a:t>5</a:t>
            </a:r>
            <a:r>
              <a:rPr lang="es-CL" sz="1400" dirty="0" smtClean="0">
                <a:solidFill>
                  <a:prstClr val="black"/>
                </a:solidFill>
                <a:latin typeface="Calibri" pitchFamily="34" charset="0"/>
                <a:cs typeface="+mn-cs"/>
              </a:rPr>
              <a:t>.- </a:t>
            </a:r>
            <a:r>
              <a:rPr lang="es-CL" sz="1400" dirty="0" smtClean="0">
                <a:solidFill>
                  <a:prstClr val="black"/>
                </a:solidFill>
                <a:latin typeface="Calibri" pitchFamily="34" charset="0"/>
              </a:rPr>
              <a:t>Finalmente la quinta casilla corresponden a la </a:t>
            </a:r>
            <a:r>
              <a:rPr lang="es-CL" sz="1400" b="1" u="sng" dirty="0" smtClean="0">
                <a:solidFill>
                  <a:prstClr val="black"/>
                </a:solidFill>
                <a:latin typeface="Calibri" pitchFamily="34" charset="0"/>
              </a:rPr>
              <a:t>Evaluación del Criterio a través de la Pregunta Orientadora</a:t>
            </a:r>
            <a:r>
              <a:rPr lang="es-CL" sz="1400" b="1" dirty="0" smtClean="0">
                <a:solidFill>
                  <a:prstClr val="black"/>
                </a:solidFill>
                <a:latin typeface="Calibri" pitchFamily="34" charset="0"/>
              </a:rPr>
              <a:t>, </a:t>
            </a:r>
            <a:r>
              <a:rPr lang="es-CL" sz="1400" dirty="0" smtClean="0">
                <a:solidFill>
                  <a:prstClr val="black"/>
                </a:solidFill>
                <a:latin typeface="Calibri" pitchFamily="34" charset="0"/>
              </a:rPr>
              <a:t>en la cual se deberá marcar con una </a:t>
            </a:r>
            <a:r>
              <a:rPr lang="es-CL" sz="1400" b="1" dirty="0" smtClean="0">
                <a:solidFill>
                  <a:prstClr val="black"/>
                </a:solidFill>
                <a:latin typeface="Calibri" pitchFamily="34" charset="0"/>
              </a:rPr>
              <a:t>(X)</a:t>
            </a:r>
            <a:r>
              <a:rPr lang="es-CL" sz="1400" dirty="0" smtClean="0">
                <a:solidFill>
                  <a:prstClr val="black"/>
                </a:solidFill>
                <a:latin typeface="Calibri" pitchFamily="34" charset="0"/>
              </a:rPr>
              <a:t> la alternativa correspondiente al estado de desarrollo que ustedes considere más pertinente de acuerdo a cada </a:t>
            </a:r>
            <a:r>
              <a:rPr lang="es-CL" sz="1400" dirty="0">
                <a:solidFill>
                  <a:prstClr val="black"/>
                </a:solidFill>
                <a:latin typeface="Calibri" pitchFamily="34" charset="0"/>
              </a:rPr>
              <a:t>P</a:t>
            </a:r>
            <a:r>
              <a:rPr lang="es-CL" sz="1400" dirty="0" smtClean="0">
                <a:solidFill>
                  <a:prstClr val="black"/>
                </a:solidFill>
                <a:latin typeface="Calibri" pitchFamily="34" charset="0"/>
              </a:rPr>
              <a:t>regunta Orientadora y la información contenida en los antecedentes suministrados. </a:t>
            </a:r>
          </a:p>
          <a:p>
            <a:pPr algn="just" defTabSz="457154" eaLnBrk="1" fontAlgn="auto" hangingPunct="1">
              <a:spcBef>
                <a:spcPts val="0"/>
              </a:spcBef>
              <a:spcAft>
                <a:spcPts val="0"/>
              </a:spcAft>
            </a:pPr>
            <a:r>
              <a:rPr lang="es-CL" sz="1400" dirty="0" smtClean="0">
                <a:solidFill>
                  <a:prstClr val="black"/>
                </a:solidFill>
                <a:latin typeface="Calibri" pitchFamily="34" charset="0"/>
              </a:rPr>
              <a:t>6.- Cuando la alternativa seleccionada </a:t>
            </a:r>
            <a:r>
              <a:rPr lang="es-CL" sz="1400" u="sng" dirty="0" smtClean="0">
                <a:solidFill>
                  <a:prstClr val="black"/>
                </a:solidFill>
                <a:latin typeface="Calibri" pitchFamily="34" charset="0"/>
              </a:rPr>
              <a:t>no sea “Avance considerable”</a:t>
            </a:r>
            <a:r>
              <a:rPr lang="es-CL" sz="1400" dirty="0" smtClean="0">
                <a:solidFill>
                  <a:prstClr val="black"/>
                </a:solidFill>
                <a:latin typeface="Calibri" pitchFamily="34" charset="0"/>
              </a:rPr>
              <a:t>, les solicitamos argumentar brevemente en la casilla </a:t>
            </a:r>
            <a:r>
              <a:rPr lang="es-CL" sz="1400" b="1" u="sng" dirty="0" smtClean="0">
                <a:solidFill>
                  <a:prstClr val="black"/>
                </a:solidFill>
                <a:latin typeface="Calibri" pitchFamily="34" charset="0"/>
              </a:rPr>
              <a:t>Comentarios</a:t>
            </a:r>
            <a:r>
              <a:rPr lang="es-CL" sz="1400" dirty="0" smtClean="0">
                <a:solidFill>
                  <a:prstClr val="black"/>
                </a:solidFill>
                <a:latin typeface="Calibri" pitchFamily="34" charset="0"/>
              </a:rPr>
              <a:t> las mejoras que usted proponga.</a:t>
            </a:r>
          </a:p>
          <a:p>
            <a:pPr algn="just" defTabSz="457154" eaLnBrk="1" fontAlgn="auto" hangingPunct="1">
              <a:spcBef>
                <a:spcPts val="0"/>
              </a:spcBef>
              <a:spcAft>
                <a:spcPts val="0"/>
              </a:spcAft>
            </a:pPr>
            <a:endParaRPr lang="es-CL" sz="1400" dirty="0">
              <a:solidFill>
                <a:prstClr val="black"/>
              </a:solidFill>
              <a:latin typeface="Calibri" pitchFamily="34" charset="0"/>
            </a:endParaRPr>
          </a:p>
          <a:p>
            <a:pPr algn="just" defTabSz="457154" eaLnBrk="1" fontAlgn="auto" hangingPunct="1">
              <a:spcBef>
                <a:spcPts val="0"/>
              </a:spcBef>
              <a:spcAft>
                <a:spcPts val="0"/>
              </a:spcAft>
            </a:pPr>
            <a:r>
              <a:rPr lang="es-MX" sz="1400" b="1" dirty="0" smtClean="0">
                <a:solidFill>
                  <a:srgbClr val="FF0000"/>
                </a:solidFill>
                <a:effectLst>
                  <a:outerShdw blurRad="38100" dist="38100" dir="2700000" algn="tl">
                    <a:srgbClr val="000000">
                      <a:alpha val="43137"/>
                    </a:srgbClr>
                  </a:outerShdw>
                </a:effectLst>
                <a:latin typeface="Calibri" pitchFamily="34" charset="0"/>
              </a:rPr>
              <a:t>Para un trabajo más rápido en el contexto del Taller Macrozonal de Evaluación, se solicita encarecidamente que cada una de estas Fichas pueda ser revisada previas al Taller por cada participante, con el objeto de familiarizarse con su contenido, y si se estima, realizar una pre-evaluación individual de cada una de ellas.</a:t>
            </a:r>
            <a:endParaRPr lang="es-CL" sz="1400" b="1" dirty="0">
              <a:solidFill>
                <a:srgbClr val="FF0000"/>
              </a:solidFill>
              <a:effectLst>
                <a:outerShdw blurRad="38100" dist="38100" dir="2700000" algn="tl">
                  <a:srgbClr val="000000">
                    <a:alpha val="43137"/>
                  </a:srgbClr>
                </a:outerShdw>
              </a:effectLst>
              <a:latin typeface="Calibri" pitchFamily="34" charset="0"/>
              <a:cs typeface="+mn-cs"/>
            </a:endParaRPr>
          </a:p>
        </p:txBody>
      </p:sp>
    </p:spTree>
    <p:extLst>
      <p:ext uri="{BB962C8B-B14F-4D97-AF65-F5344CB8AC3E}">
        <p14:creationId xmlns:p14="http://schemas.microsoft.com/office/powerpoint/2010/main" xmlns="" val="3208870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xmlns="" val="4124258638"/>
              </p:ext>
            </p:extLst>
          </p:nvPr>
        </p:nvGraphicFramePr>
        <p:xfrm>
          <a:off x="451125" y="250214"/>
          <a:ext cx="8280000" cy="6025728"/>
        </p:xfrm>
        <a:graphic>
          <a:graphicData uri="http://schemas.openxmlformats.org/drawingml/2006/table">
            <a:tbl>
              <a:tblPr firstRow="1" bandRow="1">
                <a:tableStyleId>{5C22544A-7EE6-4342-B048-85BDC9FD1C3A}</a:tableStyleId>
              </a:tblPr>
              <a:tblGrid>
                <a:gridCol w="1434702">
                  <a:extLst>
                    <a:ext uri="{9D8B030D-6E8A-4147-A177-3AD203B41FA5}"/>
                  </a:extLst>
                </a:gridCol>
                <a:gridCol w="6845298">
                  <a:extLst>
                    <a:ext uri="{9D8B030D-6E8A-4147-A177-3AD203B41FA5}"/>
                  </a:extLst>
                </a:gridCol>
              </a:tblGrid>
              <a:tr h="43965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400" b="1" dirty="0" smtClean="0">
                          <a:solidFill>
                            <a:schemeClr val="tx1"/>
                          </a:solidFill>
                        </a:rPr>
                        <a:t>CRITERIO:</a:t>
                      </a:r>
                      <a:r>
                        <a:rPr lang="es-HN" sz="1400" b="1" baseline="0" dirty="0" smtClean="0">
                          <a:solidFill>
                            <a:schemeClr val="tx1"/>
                          </a:solidFill>
                        </a:rPr>
                        <a:t> </a:t>
                      </a:r>
                      <a:r>
                        <a:rPr lang="es-CL" sz="1400" b="1" baseline="0" dirty="0" smtClean="0">
                          <a:solidFill>
                            <a:schemeClr val="tx1"/>
                          </a:solidFill>
                        </a:rPr>
                        <a:t>MECANISMO DE RECLAMOS, QUEJAS Y SUGERENCIAS.</a:t>
                      </a:r>
                    </a:p>
                  </a:txBody>
                  <a:tcPr marL="68578" marR="68578" marT="45724" marB="45724" anchor="ctr">
                    <a:solidFill>
                      <a:schemeClr val="accent6"/>
                    </a:solidFill>
                  </a:tcPr>
                </a:tc>
                <a:tc hMerge="1">
                  <a:txBody>
                    <a:bodyPr/>
                    <a:lstStyle/>
                    <a:p>
                      <a:endParaRPr lang="es-CL"/>
                    </a:p>
                  </a:txBody>
                  <a:tcPr/>
                </a:tc>
              </a:tr>
              <a:tr h="775450">
                <a:tc>
                  <a:txBody>
                    <a:bodyPr/>
                    <a:lstStyle/>
                    <a:p>
                      <a:pPr algn="r"/>
                      <a:r>
                        <a:rPr lang="es-CL" sz="1400" b="1" dirty="0" smtClean="0">
                          <a:solidFill>
                            <a:schemeClr val="bg1"/>
                          </a:solidFill>
                        </a:rPr>
                        <a:t>PREGUNTA 1</a:t>
                      </a:r>
                    </a:p>
                    <a:p>
                      <a:pPr algn="r"/>
                      <a:endParaRPr lang="es-CL" sz="1400" b="1" dirty="0">
                        <a:solidFill>
                          <a:schemeClr val="bg1"/>
                        </a:solidFill>
                      </a:endParaRPr>
                    </a:p>
                  </a:txBody>
                  <a:tcPr marL="68578" marR="68578" marT="45724" marB="45724">
                    <a:solidFill>
                      <a:schemeClr val="accent6">
                        <a:lumMod val="75000"/>
                      </a:schemeClr>
                    </a:solidFill>
                  </a:tcPr>
                </a:tc>
                <a:tc>
                  <a:txBody>
                    <a:bodyPr/>
                    <a:lstStyle/>
                    <a:p>
                      <a:r>
                        <a:rPr lang="es-CL" sz="1400" b="1" dirty="0" smtClean="0">
                          <a:solidFill>
                            <a:schemeClr val="bg1"/>
                          </a:solidFill>
                        </a:rPr>
                        <a:t>¿Existe algún mecanismo a nivel nacional, que permita atender reclamos y sugerencias sobre la gestión gubernamental que realizan las distintas instituciones vinculadas a la ENCCRV?</a:t>
                      </a:r>
                    </a:p>
                  </a:txBody>
                  <a:tcPr marL="68578" marR="68578" marT="45724" marB="45724" anchor="ctr">
                    <a:solidFill>
                      <a:schemeClr val="accent6">
                        <a:lumMod val="75000"/>
                      </a:schemeClr>
                    </a:solidFill>
                  </a:tcPr>
                </a:tc>
                <a:extLst>
                  <a:ext uri="{0D108BD9-81ED-4DB2-BD59-A6C34878D82A}"/>
                </a:extLst>
              </a:tr>
              <a:tr h="999864">
                <a:tc>
                  <a:txBody>
                    <a:bodyPr/>
                    <a:lstStyle/>
                    <a:p>
                      <a:pPr algn="r"/>
                      <a:r>
                        <a:rPr lang="en-US" sz="1400" b="1" kern="1200" dirty="0" smtClean="0">
                          <a:solidFill>
                            <a:schemeClr val="dk1"/>
                          </a:solidFill>
                          <a:effectLst/>
                          <a:latin typeface="+mn-lt"/>
                          <a:ea typeface="+mn-ea"/>
                          <a:cs typeface="+mn-cs"/>
                        </a:rPr>
                        <a:t>INSUMOS</a:t>
                      </a:r>
                      <a:r>
                        <a:rPr lang="en-US" sz="1400" b="1" kern="1200" baseline="0" dirty="0" smtClean="0">
                          <a:solidFill>
                            <a:schemeClr val="dk1"/>
                          </a:solidFill>
                          <a:effectLst/>
                          <a:latin typeface="+mn-lt"/>
                          <a:ea typeface="+mn-ea"/>
                          <a:cs typeface="+mn-cs"/>
                        </a:rPr>
                        <a:t> ORIENTADORES</a:t>
                      </a:r>
                      <a:endParaRPr lang="es-CL" sz="1400" b="1" dirty="0"/>
                    </a:p>
                  </a:txBody>
                  <a:tcPr marL="68578" marR="68578" marT="45724" marB="45724"/>
                </a:tc>
                <a:tc>
                  <a:txBody>
                    <a:bodyPr/>
                    <a:lstStyle/>
                    <a:p>
                      <a:pPr algn="just"/>
                      <a:r>
                        <a:rPr lang="es-CL" sz="1400" baseline="0" dirty="0" smtClean="0">
                          <a:solidFill>
                            <a:prstClr val="black"/>
                          </a:solidFill>
                        </a:rPr>
                        <a:t>Las instituciones del sector silvoagropecuario, las Municipalidades del ámbito rural, y las oficinas de la Corporación Nacional Forestal en regiones, cuentan con Oficinas de Información, Reclamos y Sugerencias (OIRS) como lo establece la Ley. En el marco de la ENCCRV se analizarán potenciales mejoras y ajustes para responder de mejor forma a nuevas exigencias que puedan surgir con la implementación de las medidas de acción de la ENCCRV.</a:t>
                      </a:r>
                    </a:p>
                  </a:txBody>
                  <a:tcPr marL="68578" marR="68578" marT="45724" marB="45724" anchor="ctr"/>
                </a:tc>
                <a:extLst>
                  <a:ext uri="{0D108BD9-81ED-4DB2-BD59-A6C34878D82A}"/>
                </a:extLst>
              </a:tr>
              <a:tr h="1227790">
                <a:tc>
                  <a:txBody>
                    <a:bodyPr/>
                    <a:lstStyle/>
                    <a:p>
                      <a:pPr algn="r"/>
                      <a:r>
                        <a:rPr lang="es-CL" sz="1400" b="1" dirty="0" smtClean="0"/>
                        <a:t>REFERENCIAS</a:t>
                      </a:r>
                      <a:endParaRPr lang="es-CL" sz="1400" b="1" dirty="0"/>
                    </a:p>
                  </a:txBody>
                  <a:tcPr marL="68578" marR="68578" marT="45724" marB="45724"/>
                </a:tc>
                <a:tc>
                  <a:txBody>
                    <a:bodyPr/>
                    <a:lstStyle/>
                    <a:p>
                      <a:pPr algn="just"/>
                      <a:r>
                        <a:rPr lang="es-CL" sz="1400" kern="1200" dirty="0" smtClean="0">
                          <a:solidFill>
                            <a:schemeClr val="dk1"/>
                          </a:solidFill>
                          <a:effectLst/>
                          <a:latin typeface="+mn-lt"/>
                          <a:ea typeface="+mn-ea"/>
                          <a:cs typeface="+mn-cs"/>
                        </a:rPr>
                        <a:t>Ver Capitulo</a:t>
                      </a:r>
                      <a:r>
                        <a:rPr lang="es-CL" sz="1400" kern="1200" baseline="0" dirty="0" smtClean="0">
                          <a:solidFill>
                            <a:schemeClr val="dk1"/>
                          </a:solidFill>
                          <a:effectLst/>
                          <a:latin typeface="+mn-lt"/>
                          <a:ea typeface="+mn-ea"/>
                          <a:cs typeface="+mn-cs"/>
                        </a:rPr>
                        <a:t> </a:t>
                      </a:r>
                      <a:r>
                        <a:rPr lang="es-CL" sz="1400" b="1" kern="1200" baseline="0" dirty="0" smtClean="0">
                          <a:solidFill>
                            <a:schemeClr val="dk1"/>
                          </a:solidFill>
                          <a:effectLst/>
                          <a:latin typeface="+mn-lt"/>
                          <a:ea typeface="+mn-ea"/>
                          <a:cs typeface="+mn-cs"/>
                        </a:rPr>
                        <a:t>V</a:t>
                      </a:r>
                      <a:r>
                        <a:rPr lang="es-CL" sz="1400" kern="1200" baseline="0" dirty="0" smtClean="0">
                          <a:solidFill>
                            <a:schemeClr val="dk1"/>
                          </a:solidFill>
                          <a:effectLst/>
                          <a:latin typeface="+mn-lt"/>
                          <a:ea typeface="+mn-ea"/>
                          <a:cs typeface="+mn-cs"/>
                        </a:rPr>
                        <a:t>. </a:t>
                      </a:r>
                      <a:r>
                        <a:rPr lang="es-CL" sz="1400" i="1" kern="1200" baseline="0" dirty="0" smtClean="0">
                          <a:solidFill>
                            <a:schemeClr val="dk1"/>
                          </a:solidFill>
                          <a:effectLst/>
                          <a:latin typeface="+mn-lt"/>
                          <a:ea typeface="+mn-ea"/>
                          <a:cs typeface="+mn-cs"/>
                        </a:rPr>
                        <a:t>Salvaguardas Sociales y Ambientales</a:t>
                      </a:r>
                      <a:r>
                        <a:rPr lang="es-CL" sz="1400" kern="1200" baseline="0" dirty="0" smtClean="0">
                          <a:solidFill>
                            <a:schemeClr val="dk1"/>
                          </a:solidFill>
                          <a:effectLst/>
                          <a:latin typeface="+mn-lt"/>
                          <a:ea typeface="+mn-ea"/>
                          <a:cs typeface="+mn-cs"/>
                        </a:rPr>
                        <a:t> en </a:t>
                      </a:r>
                      <a:r>
                        <a:rPr lang="es-CL" sz="1400" kern="1200" dirty="0" smtClean="0">
                          <a:solidFill>
                            <a:schemeClr val="dk1"/>
                          </a:solidFill>
                          <a:effectLst/>
                          <a:latin typeface="+mn-lt"/>
                          <a:ea typeface="+mn-ea"/>
                          <a:cs typeface="+mn-cs"/>
                        </a:rPr>
                        <a:t>página </a:t>
                      </a:r>
                      <a:r>
                        <a:rPr lang="es-CL" sz="1400" b="1" kern="1200" dirty="0" smtClean="0">
                          <a:solidFill>
                            <a:schemeClr val="dk1"/>
                          </a:solidFill>
                          <a:effectLst/>
                          <a:latin typeface="+mn-lt"/>
                          <a:ea typeface="+mn-ea"/>
                          <a:cs typeface="+mn-cs"/>
                        </a:rPr>
                        <a:t>15</a:t>
                      </a:r>
                      <a:r>
                        <a:rPr lang="es-CL" sz="1400" kern="1200" dirty="0" smtClean="0">
                          <a:solidFill>
                            <a:schemeClr val="dk1"/>
                          </a:solidFill>
                          <a:effectLst/>
                          <a:latin typeface="+mn-lt"/>
                          <a:ea typeface="+mn-ea"/>
                          <a:cs typeface="+mn-cs"/>
                        </a:rPr>
                        <a:t> del Plan para la Implementación de las Salvaguardas Sociales y Ambientales de la ENCCRV.</a:t>
                      </a:r>
                    </a:p>
                  </a:txBody>
                  <a:tcPr marL="68578" marR="68578" marT="45724" marB="45724" anchor="ctr"/>
                </a:tc>
                <a:extLst>
                  <a:ext uri="{0D108BD9-81ED-4DB2-BD59-A6C34878D82A}"/>
                </a:extLst>
              </a:tr>
              <a:tr h="1196795">
                <a:tc>
                  <a:txBody>
                    <a:bodyPr/>
                    <a:lstStyle/>
                    <a:p>
                      <a:pPr algn="r"/>
                      <a:r>
                        <a:rPr lang="es-CL" sz="1400" b="1" kern="1200" dirty="0" smtClean="0">
                          <a:solidFill>
                            <a:schemeClr val="dk1"/>
                          </a:solidFill>
                          <a:effectLst/>
                          <a:latin typeface="+mn-lt"/>
                          <a:ea typeface="+mn-ea"/>
                          <a:cs typeface="+mn-cs"/>
                        </a:rPr>
                        <a:t>EVALUACIÓN</a:t>
                      </a:r>
                      <a:endParaRPr lang="es-CL" sz="1400" b="1" dirty="0"/>
                    </a:p>
                  </a:txBody>
                  <a:tcPr marL="68578" marR="68578" marT="45724" marB="45724"/>
                </a:tc>
                <a:tc>
                  <a:txBody>
                    <a:bodyPr/>
                    <a:lstStyle/>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Avance considerable.</a:t>
                      </a:r>
                    </a:p>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Avanza bien pero necesita más desarrollo.</a:t>
                      </a:r>
                    </a:p>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Se necesita más desarrollo.</a:t>
                      </a:r>
                    </a:p>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Aún no demuestra avance.</a:t>
                      </a:r>
                    </a:p>
                  </a:txBody>
                  <a:tcPr marL="68578" marR="68578" marT="45724" marB="45724" anchor="ctr"/>
                </a:tc>
              </a:tr>
              <a:tr h="1227790">
                <a:tc>
                  <a:txBody>
                    <a:bodyPr/>
                    <a:lstStyle/>
                    <a:p>
                      <a:pPr algn="r"/>
                      <a:r>
                        <a:rPr lang="es-MX" sz="1400" b="1" dirty="0" smtClean="0"/>
                        <a:t>COMENTARIOS</a:t>
                      </a:r>
                      <a:endParaRPr lang="es-CL" sz="1400" b="1" dirty="0"/>
                    </a:p>
                  </a:txBody>
                  <a:tcPr marL="68578" marR="68578" marT="45724" marB="45724">
                    <a:solidFill>
                      <a:schemeClr val="bg1">
                        <a:lumMod val="65000"/>
                      </a:schemeClr>
                    </a:solidFill>
                  </a:tcPr>
                </a:tc>
                <a:tc>
                  <a:txBody>
                    <a:bodyPr/>
                    <a:lstStyle/>
                    <a:p>
                      <a:pPr marL="0" indent="0">
                        <a:buFont typeface="Wingdings" pitchFamily="2" charset="2"/>
                        <a:buNone/>
                      </a:pPr>
                      <a:r>
                        <a:rPr lang="es-CL" sz="14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CL" sz="1400" dirty="0"/>
                    </a:p>
                  </a:txBody>
                  <a:tcPr marL="68578" marR="68578" marT="45724" marB="45724">
                    <a:solidFill>
                      <a:schemeClr val="bg1">
                        <a:lumMod val="65000"/>
                      </a:schemeClr>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xmlns="" val="4049259209"/>
              </p:ext>
            </p:extLst>
          </p:nvPr>
        </p:nvGraphicFramePr>
        <p:xfrm>
          <a:off x="415499" y="250217"/>
          <a:ext cx="8280000" cy="5868058"/>
        </p:xfrm>
        <a:graphic>
          <a:graphicData uri="http://schemas.openxmlformats.org/drawingml/2006/table">
            <a:tbl>
              <a:tblPr firstRow="1" bandRow="1">
                <a:tableStyleId>{5C22544A-7EE6-4342-B048-85BDC9FD1C3A}</a:tableStyleId>
              </a:tblPr>
              <a:tblGrid>
                <a:gridCol w="1434702">
                  <a:extLst>
                    <a:ext uri="{9D8B030D-6E8A-4147-A177-3AD203B41FA5}"/>
                  </a:extLst>
                </a:gridCol>
                <a:gridCol w="6845298">
                  <a:extLst>
                    <a:ext uri="{9D8B030D-6E8A-4147-A177-3AD203B41FA5}"/>
                  </a:extLst>
                </a:gridCol>
              </a:tblGrid>
              <a:tr h="44969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400" b="1" dirty="0" smtClean="0">
                          <a:solidFill>
                            <a:schemeClr val="tx1"/>
                          </a:solidFill>
                        </a:rPr>
                        <a:t>CRITERIO:</a:t>
                      </a:r>
                      <a:r>
                        <a:rPr lang="es-HN" sz="1400" b="1" baseline="0" dirty="0" smtClean="0">
                          <a:solidFill>
                            <a:schemeClr val="tx1"/>
                          </a:solidFill>
                        </a:rPr>
                        <a:t> </a:t>
                      </a:r>
                      <a:r>
                        <a:rPr lang="es-CL" sz="1400" b="1" baseline="0" dirty="0" smtClean="0">
                          <a:solidFill>
                            <a:schemeClr val="tx1"/>
                          </a:solidFill>
                        </a:rPr>
                        <a:t>MECANISMO DE RECLAMOS, QUEJAS Y SUGERENCIAS.</a:t>
                      </a:r>
                    </a:p>
                  </a:txBody>
                  <a:tcPr marL="68578" marR="68578" marT="45724" marB="45724" anchor="ctr">
                    <a:solidFill>
                      <a:schemeClr val="accent6"/>
                    </a:solidFill>
                  </a:tcPr>
                </a:tc>
                <a:tc hMerge="1">
                  <a:txBody>
                    <a:bodyPr/>
                    <a:lstStyle/>
                    <a:p>
                      <a:endParaRPr lang="es-CL"/>
                    </a:p>
                  </a:txBody>
                  <a:tcPr/>
                </a:tc>
              </a:tr>
              <a:tr h="561821">
                <a:tc>
                  <a:txBody>
                    <a:bodyPr/>
                    <a:lstStyle/>
                    <a:p>
                      <a:pPr algn="r"/>
                      <a:r>
                        <a:rPr lang="es-CL" sz="1400" b="1" dirty="0" smtClean="0">
                          <a:solidFill>
                            <a:schemeClr val="bg1"/>
                          </a:solidFill>
                        </a:rPr>
                        <a:t>PREGUNTA 2</a:t>
                      </a:r>
                    </a:p>
                    <a:p>
                      <a:pPr algn="r"/>
                      <a:endParaRPr lang="es-CL" sz="1400" b="1" dirty="0">
                        <a:solidFill>
                          <a:schemeClr val="bg1"/>
                        </a:solidFill>
                      </a:endParaRPr>
                    </a:p>
                  </a:txBody>
                  <a:tcPr marL="68578" marR="68578" marT="45724" marB="45724">
                    <a:solidFill>
                      <a:schemeClr val="accent6">
                        <a:lumMod val="75000"/>
                      </a:schemeClr>
                    </a:solidFill>
                  </a:tcPr>
                </a:tc>
                <a:tc>
                  <a:txBody>
                    <a:bodyPr/>
                    <a:lstStyle/>
                    <a:p>
                      <a:r>
                        <a:rPr lang="es-CL" sz="1400" b="1" dirty="0" smtClean="0">
                          <a:solidFill>
                            <a:schemeClr val="bg1"/>
                          </a:solidFill>
                        </a:rPr>
                        <a:t>¿Las comunidades, y el público en general tienen conocimiento de la existencia y uso de estos mecanismos, además de un acceso simple a ellos?</a:t>
                      </a:r>
                    </a:p>
                  </a:txBody>
                  <a:tcPr marL="68578" marR="68578" marT="45724" marB="45724" anchor="ctr">
                    <a:solidFill>
                      <a:schemeClr val="accent6">
                        <a:lumMod val="75000"/>
                      </a:schemeClr>
                    </a:solidFill>
                  </a:tcPr>
                </a:tc>
                <a:extLst>
                  <a:ext uri="{0D108BD9-81ED-4DB2-BD59-A6C34878D82A}"/>
                </a:extLst>
              </a:tr>
              <a:tr h="1024490">
                <a:tc>
                  <a:txBody>
                    <a:bodyPr/>
                    <a:lstStyle/>
                    <a:p>
                      <a:pPr algn="r"/>
                      <a:r>
                        <a:rPr lang="en-US" sz="1400" b="1" kern="1200" dirty="0" smtClean="0">
                          <a:solidFill>
                            <a:schemeClr val="dk1"/>
                          </a:solidFill>
                          <a:effectLst/>
                          <a:latin typeface="+mn-lt"/>
                          <a:ea typeface="+mn-ea"/>
                          <a:cs typeface="+mn-cs"/>
                        </a:rPr>
                        <a:t>INSUMOS</a:t>
                      </a:r>
                      <a:r>
                        <a:rPr lang="en-US" sz="1400" b="1" kern="1200" baseline="0" dirty="0" smtClean="0">
                          <a:solidFill>
                            <a:schemeClr val="dk1"/>
                          </a:solidFill>
                          <a:effectLst/>
                          <a:latin typeface="+mn-lt"/>
                          <a:ea typeface="+mn-ea"/>
                          <a:cs typeface="+mn-cs"/>
                        </a:rPr>
                        <a:t> ORIENTADORES</a:t>
                      </a:r>
                      <a:endParaRPr lang="es-CL" sz="1400" b="1" dirty="0"/>
                    </a:p>
                  </a:txBody>
                  <a:tcPr marL="68578" marR="68578" marT="45724" marB="45724"/>
                </a:tc>
                <a:tc>
                  <a:txBody>
                    <a:bodyPr/>
                    <a:lstStyle/>
                    <a:p>
                      <a:pPr algn="just"/>
                      <a:r>
                        <a:rPr lang="es-CL" sz="1400" baseline="0" dirty="0" smtClean="0">
                          <a:solidFill>
                            <a:prstClr val="black"/>
                          </a:solidFill>
                        </a:rPr>
                        <a:t>La OIRS son estamentos presentes en todas las reparticiones gubernamentales de Chile. Son las encargadas de </a:t>
                      </a:r>
                      <a:r>
                        <a:rPr lang="es-ES" sz="1400" baseline="0" dirty="0" smtClean="0">
                          <a:solidFill>
                            <a:prstClr val="black"/>
                          </a:solidFill>
                        </a:rPr>
                        <a:t>fomentar una política de participación ciudadana, entregando una atención personalizada y de calidad a la ciudadanía mediante la recepción y canalización de información, reclamos y sugerencias en el marco de la ley </a:t>
                      </a:r>
                      <a:r>
                        <a:rPr lang="es-CL" sz="1400" baseline="0" dirty="0" smtClean="0">
                          <a:solidFill>
                            <a:prstClr val="black"/>
                          </a:solidFill>
                        </a:rPr>
                        <a:t>de transparencia de Chile. </a:t>
                      </a:r>
                    </a:p>
                  </a:txBody>
                  <a:tcPr marL="68578" marR="68578" marT="45724" marB="45724" anchor="ctr"/>
                </a:tc>
                <a:extLst>
                  <a:ext uri="{0D108BD9-81ED-4DB2-BD59-A6C34878D82A}"/>
                </a:extLst>
              </a:tr>
              <a:tr h="1352107">
                <a:tc>
                  <a:txBody>
                    <a:bodyPr/>
                    <a:lstStyle/>
                    <a:p>
                      <a:pPr algn="r"/>
                      <a:r>
                        <a:rPr lang="es-CL" sz="1400" b="1" dirty="0" smtClean="0"/>
                        <a:t>REFERENCIAS</a:t>
                      </a:r>
                      <a:endParaRPr lang="es-CL" sz="1400" b="1" dirty="0"/>
                    </a:p>
                  </a:txBody>
                  <a:tcPr marL="68578" marR="68578" marT="45724" marB="45724"/>
                </a:tc>
                <a:tc>
                  <a:txBody>
                    <a:bodyPr/>
                    <a:lstStyle/>
                    <a:p>
                      <a:pPr algn="just"/>
                      <a:r>
                        <a:rPr lang="es-ES" sz="1400" kern="1200" dirty="0" smtClean="0">
                          <a:solidFill>
                            <a:schemeClr val="dk1"/>
                          </a:solidFill>
                          <a:effectLst/>
                          <a:latin typeface="+mn-lt"/>
                          <a:ea typeface="+mn-ea"/>
                          <a:cs typeface="+mn-cs"/>
                        </a:rPr>
                        <a:t>Ver Capitulo </a:t>
                      </a:r>
                      <a:r>
                        <a:rPr lang="es-ES" sz="1400" b="1" kern="1200" dirty="0" smtClean="0">
                          <a:solidFill>
                            <a:schemeClr val="dk1"/>
                          </a:solidFill>
                          <a:effectLst/>
                          <a:latin typeface="+mn-lt"/>
                          <a:ea typeface="+mn-ea"/>
                          <a:cs typeface="+mn-cs"/>
                        </a:rPr>
                        <a:t>V</a:t>
                      </a:r>
                      <a:r>
                        <a:rPr lang="es-ES" sz="1400" kern="1200" dirty="0" smtClean="0">
                          <a:solidFill>
                            <a:schemeClr val="dk1"/>
                          </a:solidFill>
                          <a:effectLst/>
                          <a:latin typeface="+mn-lt"/>
                          <a:ea typeface="+mn-ea"/>
                          <a:cs typeface="+mn-cs"/>
                        </a:rPr>
                        <a:t>. </a:t>
                      </a:r>
                      <a:r>
                        <a:rPr lang="es-ES" sz="1400" i="1" kern="1200" dirty="0" smtClean="0">
                          <a:solidFill>
                            <a:schemeClr val="dk1"/>
                          </a:solidFill>
                          <a:effectLst/>
                          <a:latin typeface="+mn-lt"/>
                          <a:ea typeface="+mn-ea"/>
                          <a:cs typeface="+mn-cs"/>
                        </a:rPr>
                        <a:t>Salvaguardas Sociales y Ambientales</a:t>
                      </a:r>
                      <a:r>
                        <a:rPr lang="es-ES" sz="1400" kern="1200" dirty="0" smtClean="0">
                          <a:solidFill>
                            <a:schemeClr val="dk1"/>
                          </a:solidFill>
                          <a:effectLst/>
                          <a:latin typeface="+mn-lt"/>
                          <a:ea typeface="+mn-ea"/>
                          <a:cs typeface="+mn-cs"/>
                        </a:rPr>
                        <a:t> en página </a:t>
                      </a:r>
                      <a:r>
                        <a:rPr lang="es-ES" sz="1400" b="1" kern="1200" dirty="0" smtClean="0">
                          <a:solidFill>
                            <a:schemeClr val="dk1"/>
                          </a:solidFill>
                          <a:effectLst/>
                          <a:latin typeface="+mn-lt"/>
                          <a:ea typeface="+mn-ea"/>
                          <a:cs typeface="+mn-cs"/>
                        </a:rPr>
                        <a:t>15</a:t>
                      </a:r>
                      <a:r>
                        <a:rPr lang="es-ES" sz="1400" kern="1200" dirty="0" smtClean="0">
                          <a:solidFill>
                            <a:schemeClr val="dk1"/>
                          </a:solidFill>
                          <a:effectLst/>
                          <a:latin typeface="+mn-lt"/>
                          <a:ea typeface="+mn-ea"/>
                          <a:cs typeface="+mn-cs"/>
                        </a:rPr>
                        <a:t> del Plan para la Implementación de las Salvaguardas Sociales y Ambientales de la ENCCRV.</a:t>
                      </a:r>
                    </a:p>
                  </a:txBody>
                  <a:tcPr marL="68578" marR="68578" marT="45724" marB="45724" anchor="ctr"/>
                </a:tc>
                <a:extLst>
                  <a:ext uri="{0D108BD9-81ED-4DB2-BD59-A6C34878D82A}"/>
                </a:extLst>
              </a:tr>
              <a:tr h="1224121">
                <a:tc>
                  <a:txBody>
                    <a:bodyPr/>
                    <a:lstStyle/>
                    <a:p>
                      <a:pPr algn="r"/>
                      <a:r>
                        <a:rPr lang="es-CL" sz="1400" b="1" kern="1200" dirty="0" smtClean="0">
                          <a:solidFill>
                            <a:schemeClr val="dk1"/>
                          </a:solidFill>
                          <a:effectLst/>
                          <a:latin typeface="+mn-lt"/>
                          <a:ea typeface="+mn-ea"/>
                          <a:cs typeface="+mn-cs"/>
                        </a:rPr>
                        <a:t>EVALUACIÓN</a:t>
                      </a:r>
                      <a:endParaRPr lang="es-CL" sz="1400" b="1" dirty="0"/>
                    </a:p>
                  </a:txBody>
                  <a:tcPr marL="68578" marR="68578" marT="45724" marB="45724"/>
                </a:tc>
                <a:tc>
                  <a:txBody>
                    <a:bodyPr/>
                    <a:lstStyle/>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Avance considerable.</a:t>
                      </a:r>
                    </a:p>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Avanza bien pero necesita más desarrollo.</a:t>
                      </a:r>
                    </a:p>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Se necesita más desarrollo.</a:t>
                      </a:r>
                    </a:p>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Aún no demuestra avance.</a:t>
                      </a:r>
                    </a:p>
                  </a:txBody>
                  <a:tcPr marL="68578" marR="68578" marT="45724" marB="45724" anchor="ctr"/>
                </a:tc>
              </a:tr>
              <a:tr h="1255825">
                <a:tc>
                  <a:txBody>
                    <a:bodyPr/>
                    <a:lstStyle/>
                    <a:p>
                      <a:pPr algn="r"/>
                      <a:r>
                        <a:rPr lang="es-MX" sz="1400" b="1" dirty="0" smtClean="0"/>
                        <a:t>COMENTARIOS</a:t>
                      </a:r>
                      <a:endParaRPr lang="es-CL" sz="1400" b="1" dirty="0"/>
                    </a:p>
                  </a:txBody>
                  <a:tcPr marL="68578" marR="68578" marT="45724" marB="45724">
                    <a:solidFill>
                      <a:schemeClr val="bg1">
                        <a:lumMod val="65000"/>
                      </a:schemeClr>
                    </a:solidFill>
                  </a:tcPr>
                </a:tc>
                <a:tc>
                  <a:txBody>
                    <a:bodyPr/>
                    <a:lstStyle/>
                    <a:p>
                      <a:pPr marL="0" indent="0">
                        <a:buFont typeface="Wingdings" pitchFamily="2" charset="2"/>
                        <a:buNone/>
                      </a:pPr>
                      <a:r>
                        <a:rPr lang="es-CL" sz="14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CL" sz="1400" dirty="0"/>
                    </a:p>
                  </a:txBody>
                  <a:tcPr marL="68578" marR="68578" marT="45724" marB="45724">
                    <a:solidFill>
                      <a:schemeClr val="bg1">
                        <a:lumMod val="65000"/>
                      </a:schemeClr>
                    </a:solidFill>
                  </a:tcPr>
                </a:tc>
              </a:tr>
            </a:tbl>
          </a:graphicData>
        </a:graphic>
      </p:graphicFrame>
    </p:spTree>
    <p:extLst>
      <p:ext uri="{BB962C8B-B14F-4D97-AF65-F5344CB8AC3E}">
        <p14:creationId xmlns:p14="http://schemas.microsoft.com/office/powerpoint/2010/main" xmlns="" val="3918753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xmlns="" val="2344733833"/>
              </p:ext>
            </p:extLst>
          </p:nvPr>
        </p:nvGraphicFramePr>
        <p:xfrm>
          <a:off x="415499" y="273967"/>
          <a:ext cx="8280000" cy="5750033"/>
        </p:xfrm>
        <a:graphic>
          <a:graphicData uri="http://schemas.openxmlformats.org/drawingml/2006/table">
            <a:tbl>
              <a:tblPr firstRow="1" bandRow="1">
                <a:tableStyleId>{5C22544A-7EE6-4342-B048-85BDC9FD1C3A}</a:tableStyleId>
              </a:tblPr>
              <a:tblGrid>
                <a:gridCol w="1434702">
                  <a:extLst>
                    <a:ext uri="{9D8B030D-6E8A-4147-A177-3AD203B41FA5}"/>
                  </a:extLst>
                </a:gridCol>
                <a:gridCol w="6845298">
                  <a:extLst>
                    <a:ext uri="{9D8B030D-6E8A-4147-A177-3AD203B41FA5}"/>
                  </a:extLst>
                </a:gridCol>
              </a:tblGrid>
              <a:tr h="41475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400" b="1" dirty="0" smtClean="0">
                          <a:solidFill>
                            <a:schemeClr val="tx1"/>
                          </a:solidFill>
                        </a:rPr>
                        <a:t>CRITERIO: </a:t>
                      </a:r>
                      <a:r>
                        <a:rPr lang="es-CL" sz="1400" b="1" dirty="0" smtClean="0">
                          <a:solidFill>
                            <a:schemeClr val="tx1"/>
                          </a:solidFill>
                        </a:rPr>
                        <a:t>PROCESO DE FORMULACIÓN DE LA ENCCRV.</a:t>
                      </a:r>
                      <a:endParaRPr lang="es-HN" sz="1400" b="1" dirty="0">
                        <a:solidFill>
                          <a:schemeClr val="tx1"/>
                        </a:solidFill>
                      </a:endParaRPr>
                    </a:p>
                  </a:txBody>
                  <a:tcPr marL="68578" marR="68578" marT="45724" marB="45724" anchor="ctr">
                    <a:solidFill>
                      <a:schemeClr val="accent5">
                        <a:lumMod val="60000"/>
                        <a:lumOff val="40000"/>
                      </a:schemeClr>
                    </a:solidFill>
                  </a:tcPr>
                </a:tc>
                <a:tc hMerge="1">
                  <a:txBody>
                    <a:bodyPr/>
                    <a:lstStyle/>
                    <a:p>
                      <a:endParaRPr lang="es-CL"/>
                    </a:p>
                  </a:txBody>
                  <a:tcPr/>
                </a:tc>
              </a:tr>
              <a:tr h="295040">
                <a:tc>
                  <a:txBody>
                    <a:bodyPr/>
                    <a:lstStyle/>
                    <a:p>
                      <a:pPr algn="r"/>
                      <a:r>
                        <a:rPr lang="es-CL" sz="1400" b="1" dirty="0" smtClean="0">
                          <a:solidFill>
                            <a:schemeClr val="bg1"/>
                          </a:solidFill>
                        </a:rPr>
                        <a:t>PREGUNTA 3</a:t>
                      </a:r>
                    </a:p>
                    <a:p>
                      <a:pPr algn="r"/>
                      <a:endParaRPr lang="es-CL" sz="1400" b="1" dirty="0">
                        <a:solidFill>
                          <a:schemeClr val="bg1"/>
                        </a:solidFill>
                      </a:endParaRPr>
                    </a:p>
                  </a:txBody>
                  <a:tcPr marL="68578" marR="68578" marT="45724" marB="45724">
                    <a:solidFill>
                      <a:schemeClr val="accent5">
                        <a:lumMod val="75000"/>
                      </a:schemeClr>
                    </a:solidFill>
                  </a:tcPr>
                </a:tc>
                <a:tc>
                  <a:txBody>
                    <a:bodyPr/>
                    <a:lstStyle/>
                    <a:p>
                      <a:r>
                        <a:rPr lang="es-CL" sz="1400" b="1" dirty="0" smtClean="0">
                          <a:solidFill>
                            <a:schemeClr val="bg1"/>
                          </a:solidFill>
                        </a:rPr>
                        <a:t>¿Cómo ha sido la realización del proceso participativo en la preparación de la ENCCRV, principalmente con actores relevantes de la sociedad civil dependientes de los bosques, como pueblos originarios y comunidades locales?</a:t>
                      </a:r>
                      <a:endParaRPr lang="es-CL" sz="1400" b="1" dirty="0">
                        <a:solidFill>
                          <a:schemeClr val="bg1"/>
                        </a:solidFill>
                      </a:endParaRPr>
                    </a:p>
                  </a:txBody>
                  <a:tcPr marL="68578" marR="68578" marT="45724" marB="45724" anchor="ctr">
                    <a:solidFill>
                      <a:schemeClr val="accent5">
                        <a:lumMod val="75000"/>
                      </a:schemeClr>
                    </a:solidFill>
                  </a:tcPr>
                </a:tc>
                <a:extLst>
                  <a:ext uri="{0D108BD9-81ED-4DB2-BD59-A6C34878D82A}"/>
                </a:extLst>
              </a:tr>
              <a:tr h="943232">
                <a:tc>
                  <a:txBody>
                    <a:bodyPr/>
                    <a:lstStyle/>
                    <a:p>
                      <a:pPr algn="r"/>
                      <a:r>
                        <a:rPr lang="en-US" sz="1400" b="1" kern="1200" dirty="0" smtClean="0">
                          <a:solidFill>
                            <a:schemeClr val="dk1"/>
                          </a:solidFill>
                          <a:effectLst/>
                          <a:latin typeface="+mn-lt"/>
                          <a:ea typeface="+mn-ea"/>
                          <a:cs typeface="+mn-cs"/>
                        </a:rPr>
                        <a:t>INSUMOS</a:t>
                      </a:r>
                      <a:r>
                        <a:rPr lang="en-US" sz="1400" b="1" kern="1200" baseline="0" dirty="0" smtClean="0">
                          <a:solidFill>
                            <a:schemeClr val="dk1"/>
                          </a:solidFill>
                          <a:effectLst/>
                          <a:latin typeface="+mn-lt"/>
                          <a:ea typeface="+mn-ea"/>
                          <a:cs typeface="+mn-cs"/>
                        </a:rPr>
                        <a:t> ORIENTADORES</a:t>
                      </a:r>
                      <a:endParaRPr lang="es-CL" sz="1400" b="1" dirty="0"/>
                    </a:p>
                  </a:txBody>
                  <a:tcPr marL="68578" marR="68578" marT="45724" marB="45724"/>
                </a:tc>
                <a:tc>
                  <a:txBody>
                    <a:bodyPr/>
                    <a:lstStyle/>
                    <a:p>
                      <a:pPr algn="just"/>
                      <a:r>
                        <a:rPr lang="es-MX" sz="1400" dirty="0" smtClean="0"/>
                        <a:t>El proceso de formulación</a:t>
                      </a:r>
                      <a:r>
                        <a:rPr lang="es-MX" sz="1400" baseline="0" dirty="0" smtClean="0"/>
                        <a:t> </a:t>
                      </a:r>
                      <a:r>
                        <a:rPr lang="es-MX" sz="1400" dirty="0" smtClean="0"/>
                        <a:t>participativa</a:t>
                      </a:r>
                      <a:r>
                        <a:rPr lang="es-MX" sz="1400" baseline="0" dirty="0" smtClean="0"/>
                        <a:t> </a:t>
                      </a:r>
                      <a:r>
                        <a:rPr lang="es-MX" sz="1400" dirty="0" smtClean="0"/>
                        <a:t>para la preparación de la ENCCRV fue desarrollado en base a 15 Talleres Regionales, uno en cada</a:t>
                      </a:r>
                      <a:r>
                        <a:rPr lang="es-MX" sz="1400" baseline="0" dirty="0" smtClean="0"/>
                        <a:t> región del país,</a:t>
                      </a:r>
                      <a:r>
                        <a:rPr lang="es-MX" sz="1400" dirty="0" smtClean="0"/>
                        <a:t> un Taller Nacional, con la participación de representantes de distintos sectores de la sociedad</a:t>
                      </a:r>
                      <a:r>
                        <a:rPr lang="es-MX" sz="1400" baseline="0" dirty="0" smtClean="0"/>
                        <a:t> civil vinculada a los bosques seleccionados en base a un mapa de actores regionales con criterios </a:t>
                      </a:r>
                      <a:r>
                        <a:rPr lang="es-ES" sz="1400" dirty="0" smtClean="0"/>
                        <a:t>multi-actor, multi-sector y multi-nivel</a:t>
                      </a:r>
                      <a:r>
                        <a:rPr lang="es-MX" sz="1400" dirty="0" smtClean="0"/>
                        <a:t>. </a:t>
                      </a:r>
                      <a:endParaRPr lang="es-CL" sz="1400" baseline="0" dirty="0" smtClean="0">
                        <a:solidFill>
                          <a:prstClr val="black"/>
                        </a:solidFill>
                      </a:endParaRPr>
                    </a:p>
                  </a:txBody>
                  <a:tcPr marL="68578" marR="68578" marT="45724" marB="45724" anchor="ctr"/>
                </a:tc>
                <a:extLst>
                  <a:ext uri="{0D108BD9-81ED-4DB2-BD59-A6C34878D82A}"/>
                </a:extLst>
              </a:tr>
              <a:tr h="1121131">
                <a:tc>
                  <a:txBody>
                    <a:bodyPr/>
                    <a:lstStyle/>
                    <a:p>
                      <a:pPr algn="r"/>
                      <a:r>
                        <a:rPr lang="es-CL" sz="1400" b="1" dirty="0" smtClean="0"/>
                        <a:t>REFERENCIAS</a:t>
                      </a:r>
                      <a:endParaRPr lang="es-CL" sz="1400" b="1" dirty="0"/>
                    </a:p>
                  </a:txBody>
                  <a:tcPr marL="68578" marR="68578" marT="45724" marB="45724"/>
                </a:tc>
                <a:tc>
                  <a:txBody>
                    <a:bodyPr/>
                    <a:lstStyle/>
                    <a:p>
                      <a:pPr algn="just"/>
                      <a:r>
                        <a:rPr lang="es-ES" sz="1400" kern="1200" dirty="0" smtClean="0">
                          <a:solidFill>
                            <a:schemeClr val="dk1"/>
                          </a:solidFill>
                          <a:effectLst/>
                          <a:latin typeface="+mn-lt"/>
                          <a:ea typeface="+mn-ea"/>
                          <a:cs typeface="+mn-cs"/>
                        </a:rPr>
                        <a:t>Ver Capitulo </a:t>
                      </a:r>
                      <a:r>
                        <a:rPr lang="es-ES" sz="1400" b="1" kern="1200" dirty="0" smtClean="0">
                          <a:solidFill>
                            <a:schemeClr val="dk1"/>
                          </a:solidFill>
                          <a:effectLst/>
                          <a:latin typeface="+mn-lt"/>
                          <a:ea typeface="+mn-ea"/>
                          <a:cs typeface="+mn-cs"/>
                        </a:rPr>
                        <a:t>IX</a:t>
                      </a:r>
                      <a:r>
                        <a:rPr lang="es-ES" sz="1400" kern="1200" dirty="0" smtClean="0">
                          <a:solidFill>
                            <a:schemeClr val="dk1"/>
                          </a:solidFill>
                          <a:effectLst/>
                          <a:latin typeface="+mn-lt"/>
                          <a:ea typeface="+mn-ea"/>
                          <a:cs typeface="+mn-cs"/>
                        </a:rPr>
                        <a:t>. </a:t>
                      </a:r>
                      <a:r>
                        <a:rPr lang="es-ES" sz="1400" i="1" kern="1200" dirty="0" smtClean="0">
                          <a:solidFill>
                            <a:schemeClr val="dk1"/>
                          </a:solidFill>
                          <a:effectLst/>
                          <a:latin typeface="+mn-lt"/>
                          <a:ea typeface="+mn-ea"/>
                          <a:cs typeface="+mn-cs"/>
                        </a:rPr>
                        <a:t>Enfoque multi-sector, multi-actor</a:t>
                      </a:r>
                      <a:r>
                        <a:rPr lang="es-ES" sz="1400" i="1" kern="1200" baseline="0" dirty="0" smtClean="0">
                          <a:solidFill>
                            <a:schemeClr val="dk1"/>
                          </a:solidFill>
                          <a:effectLst/>
                          <a:latin typeface="+mn-lt"/>
                          <a:ea typeface="+mn-ea"/>
                          <a:cs typeface="+mn-cs"/>
                        </a:rPr>
                        <a:t> y multi-nivel del proceso participativo </a:t>
                      </a:r>
                      <a:r>
                        <a:rPr lang="es-ES" sz="1400" kern="1200" baseline="0" dirty="0" smtClean="0">
                          <a:solidFill>
                            <a:schemeClr val="dk1"/>
                          </a:solidFill>
                          <a:effectLst/>
                          <a:latin typeface="+mn-lt"/>
                          <a:ea typeface="+mn-ea"/>
                          <a:cs typeface="+mn-cs"/>
                        </a:rPr>
                        <a:t>y Capitulo </a:t>
                      </a:r>
                      <a:r>
                        <a:rPr lang="es-ES" sz="1400" b="1" kern="1200" baseline="0" dirty="0" smtClean="0">
                          <a:solidFill>
                            <a:schemeClr val="dk1"/>
                          </a:solidFill>
                          <a:effectLst/>
                          <a:latin typeface="+mn-lt"/>
                          <a:ea typeface="+mn-ea"/>
                          <a:cs typeface="+mn-cs"/>
                        </a:rPr>
                        <a:t>X</a:t>
                      </a:r>
                      <a:r>
                        <a:rPr lang="es-ES" sz="1400" kern="1200" baseline="0" dirty="0" smtClean="0">
                          <a:solidFill>
                            <a:schemeClr val="dk1"/>
                          </a:solidFill>
                          <a:effectLst/>
                          <a:latin typeface="+mn-lt"/>
                          <a:ea typeface="+mn-ea"/>
                          <a:cs typeface="+mn-cs"/>
                        </a:rPr>
                        <a:t>. </a:t>
                      </a:r>
                      <a:r>
                        <a:rPr lang="es-ES" sz="1400" i="1" kern="1200" baseline="0" dirty="0" smtClean="0">
                          <a:solidFill>
                            <a:schemeClr val="dk1"/>
                          </a:solidFill>
                          <a:effectLst/>
                          <a:latin typeface="+mn-lt"/>
                          <a:ea typeface="+mn-ea"/>
                          <a:cs typeface="+mn-cs"/>
                        </a:rPr>
                        <a:t>El proceso participativo para la formulación de la ENCCRV</a:t>
                      </a:r>
                      <a:r>
                        <a:rPr lang="es-ES" sz="1400" kern="1200" baseline="0" dirty="0" smtClean="0">
                          <a:solidFill>
                            <a:schemeClr val="dk1"/>
                          </a:solidFill>
                          <a:effectLst/>
                          <a:latin typeface="+mn-lt"/>
                          <a:ea typeface="+mn-ea"/>
                          <a:cs typeface="+mn-cs"/>
                        </a:rPr>
                        <a:t> en </a:t>
                      </a:r>
                      <a:r>
                        <a:rPr lang="es-ES" sz="1400" kern="1200" dirty="0" smtClean="0">
                          <a:solidFill>
                            <a:schemeClr val="dk1"/>
                          </a:solidFill>
                          <a:effectLst/>
                          <a:latin typeface="+mn-lt"/>
                          <a:ea typeface="+mn-ea"/>
                          <a:cs typeface="+mn-cs"/>
                        </a:rPr>
                        <a:t>páginas </a:t>
                      </a:r>
                      <a:r>
                        <a:rPr lang="es-ES" sz="1400" b="1" kern="1200" dirty="0" smtClean="0">
                          <a:solidFill>
                            <a:schemeClr val="dk1"/>
                          </a:solidFill>
                          <a:effectLst/>
                          <a:latin typeface="+mn-lt"/>
                          <a:ea typeface="+mn-ea"/>
                          <a:cs typeface="+mn-cs"/>
                        </a:rPr>
                        <a:t>24</a:t>
                      </a:r>
                      <a:r>
                        <a:rPr lang="es-ES" sz="1400" kern="1200" dirty="0" smtClean="0">
                          <a:solidFill>
                            <a:schemeClr val="dk1"/>
                          </a:solidFill>
                          <a:effectLst/>
                          <a:latin typeface="+mn-lt"/>
                          <a:ea typeface="+mn-ea"/>
                          <a:cs typeface="+mn-cs"/>
                        </a:rPr>
                        <a:t> y </a:t>
                      </a:r>
                      <a:r>
                        <a:rPr lang="es-ES" sz="1400" b="1" kern="1200" dirty="0" smtClean="0">
                          <a:solidFill>
                            <a:schemeClr val="dk1"/>
                          </a:solidFill>
                          <a:effectLst/>
                          <a:latin typeface="+mn-lt"/>
                          <a:ea typeface="+mn-ea"/>
                          <a:cs typeface="+mn-cs"/>
                        </a:rPr>
                        <a:t>25</a:t>
                      </a:r>
                      <a:r>
                        <a:rPr lang="es-ES" sz="1400" kern="1200" dirty="0" smtClean="0">
                          <a:solidFill>
                            <a:schemeClr val="dk1"/>
                          </a:solidFill>
                          <a:effectLst/>
                          <a:latin typeface="+mn-lt"/>
                          <a:ea typeface="+mn-ea"/>
                          <a:cs typeface="+mn-cs"/>
                        </a:rPr>
                        <a:t> del Plan para la Implementación de las Salvaguardas Sociales y Ambientales de la ENCCRV.</a:t>
                      </a:r>
                    </a:p>
                    <a:p>
                      <a:pPr algn="just"/>
                      <a:r>
                        <a:rPr lang="es-ES" sz="1400" kern="1200" dirty="0" smtClean="0">
                          <a:solidFill>
                            <a:schemeClr val="dk1"/>
                          </a:solidFill>
                          <a:effectLst/>
                          <a:latin typeface="+mn-lt"/>
                          <a:ea typeface="+mn-ea"/>
                          <a:cs typeface="+mn-cs"/>
                        </a:rPr>
                        <a:t>Ver Temática «</a:t>
                      </a:r>
                      <a:r>
                        <a:rPr lang="es-ES" sz="1400" i="1" kern="1200" dirty="0" smtClean="0">
                          <a:solidFill>
                            <a:schemeClr val="dk1"/>
                          </a:solidFill>
                          <a:effectLst/>
                          <a:latin typeface="+mn-lt"/>
                          <a:ea typeface="+mn-ea"/>
                          <a:cs typeface="+mn-cs"/>
                        </a:rPr>
                        <a:t>Salvaguardas y el Proceso Participativo</a:t>
                      </a:r>
                      <a:r>
                        <a:rPr lang="es-ES" sz="1400" kern="1200" dirty="0" smtClean="0">
                          <a:solidFill>
                            <a:schemeClr val="dk1"/>
                          </a:solidFill>
                          <a:effectLst/>
                          <a:latin typeface="+mn-lt"/>
                          <a:ea typeface="+mn-ea"/>
                          <a:cs typeface="+mn-cs"/>
                        </a:rPr>
                        <a:t>»</a:t>
                      </a:r>
                      <a:r>
                        <a:rPr lang="es-ES" sz="1400" kern="1200" baseline="0" dirty="0" smtClean="0">
                          <a:solidFill>
                            <a:srgbClr val="FF0000"/>
                          </a:solidFill>
                          <a:effectLst/>
                          <a:latin typeface="+mn-lt"/>
                          <a:ea typeface="+mn-ea"/>
                          <a:cs typeface="+mn-cs"/>
                        </a:rPr>
                        <a:t> </a:t>
                      </a:r>
                      <a:r>
                        <a:rPr lang="es-ES" sz="1400" kern="1200" baseline="0" dirty="0" smtClean="0">
                          <a:solidFill>
                            <a:schemeClr val="dk1"/>
                          </a:solidFill>
                          <a:effectLst/>
                          <a:latin typeface="+mn-lt"/>
                          <a:ea typeface="+mn-ea"/>
                          <a:cs typeface="+mn-cs"/>
                        </a:rPr>
                        <a:t>en </a:t>
                      </a:r>
                      <a:r>
                        <a:rPr lang="es-ES" sz="1400" kern="1200" dirty="0" smtClean="0">
                          <a:solidFill>
                            <a:schemeClr val="dk1"/>
                          </a:solidFill>
                          <a:effectLst/>
                          <a:latin typeface="+mn-lt"/>
                          <a:ea typeface="+mn-ea"/>
                          <a:cs typeface="+mn-cs"/>
                        </a:rPr>
                        <a:t>página </a:t>
                      </a:r>
                      <a:r>
                        <a:rPr lang="es-ES" sz="1400" b="1" kern="1200" dirty="0" smtClean="0">
                          <a:solidFill>
                            <a:schemeClr val="tx1"/>
                          </a:solidFill>
                          <a:effectLst/>
                          <a:latin typeface="+mn-lt"/>
                          <a:ea typeface="+mn-ea"/>
                          <a:cs typeface="+mn-cs"/>
                        </a:rPr>
                        <a:t>31</a:t>
                      </a:r>
                      <a:r>
                        <a:rPr lang="es-ES" sz="1400" kern="1200" dirty="0" smtClean="0">
                          <a:solidFill>
                            <a:schemeClr val="dk1"/>
                          </a:solidFill>
                          <a:effectLst/>
                          <a:latin typeface="+mn-lt"/>
                          <a:ea typeface="+mn-ea"/>
                          <a:cs typeface="+mn-cs"/>
                        </a:rPr>
                        <a:t> del Documento Estrategia Nacional de Cambio Climático y Recursos Vegetacionales de Chile (ENCCRV).</a:t>
                      </a:r>
                    </a:p>
                  </a:txBody>
                  <a:tcPr marL="68578" marR="68578" marT="45724" marB="45724" anchor="ctr"/>
                </a:tc>
                <a:extLst>
                  <a:ext uri="{0D108BD9-81ED-4DB2-BD59-A6C34878D82A}"/>
                </a:extLst>
              </a:tr>
              <a:tr h="1129008">
                <a:tc>
                  <a:txBody>
                    <a:bodyPr/>
                    <a:lstStyle/>
                    <a:p>
                      <a:pPr algn="r"/>
                      <a:r>
                        <a:rPr lang="es-CL" sz="1400" b="1" kern="1200" dirty="0" smtClean="0">
                          <a:solidFill>
                            <a:schemeClr val="dk1"/>
                          </a:solidFill>
                          <a:effectLst/>
                          <a:latin typeface="+mn-lt"/>
                          <a:ea typeface="+mn-ea"/>
                          <a:cs typeface="+mn-cs"/>
                        </a:rPr>
                        <a:t>EVALUACIÓN</a:t>
                      </a:r>
                      <a:endParaRPr lang="es-CL" sz="1400" b="1" dirty="0"/>
                    </a:p>
                  </a:txBody>
                  <a:tcPr marL="68578" marR="68578" marT="45724" marB="45724"/>
                </a:tc>
                <a:tc>
                  <a:txBody>
                    <a:bodyPr/>
                    <a:lstStyle/>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Avance considerable.</a:t>
                      </a:r>
                    </a:p>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Avanza bien pero necesita más desarrollo.</a:t>
                      </a:r>
                    </a:p>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Se necesita más desarrollo.</a:t>
                      </a:r>
                    </a:p>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Aún no demuestra avance.</a:t>
                      </a:r>
                    </a:p>
                  </a:txBody>
                  <a:tcPr marL="68578" marR="68578" marT="45724" marB="45724" anchor="ctr"/>
                </a:tc>
              </a:tr>
              <a:tr h="737335">
                <a:tc>
                  <a:txBody>
                    <a:bodyPr/>
                    <a:lstStyle/>
                    <a:p>
                      <a:pPr algn="r"/>
                      <a:r>
                        <a:rPr lang="es-MX" sz="1400" b="1" dirty="0" smtClean="0"/>
                        <a:t>COMENTARIOS</a:t>
                      </a:r>
                      <a:endParaRPr lang="es-CL" sz="1400" b="1" dirty="0"/>
                    </a:p>
                  </a:txBody>
                  <a:tcPr marL="68578" marR="68578" marT="45724" marB="45724">
                    <a:solidFill>
                      <a:schemeClr val="bg1">
                        <a:lumMod val="65000"/>
                      </a:schemeClr>
                    </a:solidFill>
                  </a:tcPr>
                </a:tc>
                <a:tc>
                  <a:txBody>
                    <a:bodyPr/>
                    <a:lstStyle/>
                    <a:p>
                      <a:pPr marL="0" indent="0">
                        <a:buFont typeface="Wingdings" pitchFamily="2" charset="2"/>
                        <a:buNone/>
                      </a:pPr>
                      <a:r>
                        <a:rPr lang="es-CL" sz="14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CL" sz="1400" dirty="0"/>
                    </a:p>
                  </a:txBody>
                  <a:tcPr marL="68578" marR="68578" marT="45724" marB="45724">
                    <a:solidFill>
                      <a:schemeClr val="bg1">
                        <a:lumMod val="65000"/>
                      </a:schemeClr>
                    </a:solidFill>
                  </a:tcPr>
                </a:tc>
              </a:tr>
            </a:tbl>
          </a:graphicData>
        </a:graphic>
      </p:graphicFrame>
    </p:spTree>
    <p:extLst>
      <p:ext uri="{BB962C8B-B14F-4D97-AF65-F5344CB8AC3E}">
        <p14:creationId xmlns:p14="http://schemas.microsoft.com/office/powerpoint/2010/main" xmlns="" val="3200519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xmlns="" val="3649958260"/>
              </p:ext>
            </p:extLst>
          </p:nvPr>
        </p:nvGraphicFramePr>
        <p:xfrm>
          <a:off x="439248" y="285833"/>
          <a:ext cx="8280000" cy="5963393"/>
        </p:xfrm>
        <a:graphic>
          <a:graphicData uri="http://schemas.openxmlformats.org/drawingml/2006/table">
            <a:tbl>
              <a:tblPr firstRow="1" bandRow="1">
                <a:tableStyleId>{5C22544A-7EE6-4342-B048-85BDC9FD1C3A}</a:tableStyleId>
              </a:tblPr>
              <a:tblGrid>
                <a:gridCol w="1434702">
                  <a:extLst>
                    <a:ext uri="{9D8B030D-6E8A-4147-A177-3AD203B41FA5}"/>
                  </a:extLst>
                </a:gridCol>
                <a:gridCol w="6845298">
                  <a:extLst>
                    <a:ext uri="{9D8B030D-6E8A-4147-A177-3AD203B41FA5}"/>
                  </a:extLst>
                </a:gridCol>
              </a:tblGrid>
              <a:tr h="41475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400" b="1" dirty="0" smtClean="0">
                          <a:solidFill>
                            <a:schemeClr val="tx1"/>
                          </a:solidFill>
                        </a:rPr>
                        <a:t>CRITERIO: PROCESO DE CONSULTA.</a:t>
                      </a:r>
                      <a:endParaRPr lang="es-CL" sz="1400" b="1" baseline="0" dirty="0" smtClean="0">
                        <a:solidFill>
                          <a:schemeClr val="tx1"/>
                        </a:solidFill>
                      </a:endParaRPr>
                    </a:p>
                  </a:txBody>
                  <a:tcPr marL="68578" marR="68578" marT="45724" marB="45724" anchor="ctr">
                    <a:solidFill>
                      <a:schemeClr val="accent5">
                        <a:lumMod val="60000"/>
                        <a:lumOff val="40000"/>
                      </a:schemeClr>
                    </a:solidFill>
                  </a:tcPr>
                </a:tc>
                <a:tc hMerge="1">
                  <a:txBody>
                    <a:bodyPr/>
                    <a:lstStyle/>
                    <a:p>
                      <a:endParaRPr lang="es-CL"/>
                    </a:p>
                  </a:txBody>
                  <a:tcPr/>
                </a:tc>
              </a:tr>
              <a:tr h="295040">
                <a:tc>
                  <a:txBody>
                    <a:bodyPr/>
                    <a:lstStyle/>
                    <a:p>
                      <a:pPr algn="r"/>
                      <a:r>
                        <a:rPr lang="es-CL" sz="1400" b="1" dirty="0" smtClean="0">
                          <a:solidFill>
                            <a:schemeClr val="bg1"/>
                          </a:solidFill>
                        </a:rPr>
                        <a:t>PREGUNTA 4</a:t>
                      </a:r>
                    </a:p>
                    <a:p>
                      <a:pPr algn="r"/>
                      <a:endParaRPr lang="es-CL" sz="1400" b="1" dirty="0">
                        <a:solidFill>
                          <a:schemeClr val="bg1"/>
                        </a:solidFill>
                      </a:endParaRPr>
                    </a:p>
                  </a:txBody>
                  <a:tcPr marL="68578" marR="68578" marT="45724" marB="45724">
                    <a:solidFill>
                      <a:schemeClr val="accent5">
                        <a:lumMod val="75000"/>
                      </a:schemeClr>
                    </a:solidFill>
                  </a:tcPr>
                </a:tc>
                <a:tc>
                  <a:txBody>
                    <a:bodyPr/>
                    <a:lstStyle/>
                    <a:p>
                      <a:r>
                        <a:rPr lang="es-CL" sz="1400" b="1" dirty="0" smtClean="0">
                          <a:solidFill>
                            <a:schemeClr val="bg1"/>
                          </a:solidFill>
                        </a:rPr>
                        <a:t>¿Se ha desarrollado un proceso de formulación y consulta claro, inclusivo, transparente y se han suministrado las condiciones para su fácil acceso, principalmente de grupos mas vulnerables? </a:t>
                      </a:r>
                      <a:endParaRPr lang="es-CL" sz="1400" b="1" dirty="0">
                        <a:solidFill>
                          <a:schemeClr val="bg1"/>
                        </a:solidFill>
                      </a:endParaRPr>
                    </a:p>
                  </a:txBody>
                  <a:tcPr marL="68578" marR="68578" marT="45724" marB="45724" anchor="ctr">
                    <a:solidFill>
                      <a:schemeClr val="accent5">
                        <a:lumMod val="75000"/>
                      </a:schemeClr>
                    </a:solidFill>
                  </a:tcPr>
                </a:tc>
                <a:extLst>
                  <a:ext uri="{0D108BD9-81ED-4DB2-BD59-A6C34878D82A}"/>
                </a:extLst>
              </a:tr>
              <a:tr h="943232">
                <a:tc>
                  <a:txBody>
                    <a:bodyPr/>
                    <a:lstStyle/>
                    <a:p>
                      <a:pPr algn="r"/>
                      <a:r>
                        <a:rPr lang="en-US" sz="1400" b="1" kern="1200" dirty="0" smtClean="0">
                          <a:solidFill>
                            <a:schemeClr val="dk1"/>
                          </a:solidFill>
                          <a:effectLst/>
                          <a:latin typeface="+mn-lt"/>
                          <a:ea typeface="+mn-ea"/>
                          <a:cs typeface="+mn-cs"/>
                        </a:rPr>
                        <a:t>INSUMOS</a:t>
                      </a:r>
                      <a:r>
                        <a:rPr lang="en-US" sz="1400" b="1" kern="1200" baseline="0" dirty="0" smtClean="0">
                          <a:solidFill>
                            <a:schemeClr val="dk1"/>
                          </a:solidFill>
                          <a:effectLst/>
                          <a:latin typeface="+mn-lt"/>
                          <a:ea typeface="+mn-ea"/>
                          <a:cs typeface="+mn-cs"/>
                        </a:rPr>
                        <a:t> ORIENTADORES</a:t>
                      </a:r>
                      <a:endParaRPr lang="es-CL" sz="1400" b="1" dirty="0"/>
                    </a:p>
                  </a:txBody>
                  <a:tcPr marL="68578" marR="68578" marT="45724" marB="45724"/>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L" sz="1400" baseline="0" dirty="0" smtClean="0">
                          <a:solidFill>
                            <a:prstClr val="black"/>
                          </a:solidFill>
                        </a:rPr>
                        <a:t>Con el borrador del Documento de la ENCCRV formulado de forma participativa, se tiene previsto un proceso de </a:t>
                      </a:r>
                      <a:r>
                        <a:rPr lang="es-MX" sz="1400" dirty="0" smtClean="0"/>
                        <a:t>Consulta Ciudadana a nivel nacional por al menos un mes mediante medios digitales, una</a:t>
                      </a:r>
                      <a:r>
                        <a:rPr lang="es-MX" sz="1400" baseline="0" dirty="0" smtClean="0"/>
                        <a:t> instancia de Dialogo y Participación especifica con los Pueblos Originarios en todas las regiones del país donde este presentes de forma presencial, y finalmente un proceso de revisión y consulta de las medidas de acción y principales avances en la preparación de la ENCCRV.</a:t>
                      </a:r>
                      <a:endParaRPr lang="es-CL" sz="1400" baseline="0" dirty="0" smtClean="0">
                        <a:solidFill>
                          <a:prstClr val="black"/>
                        </a:solidFill>
                      </a:endParaRPr>
                    </a:p>
                  </a:txBody>
                  <a:tcPr marL="68578" marR="68578" marT="45724" marB="45724" anchor="ctr"/>
                </a:tc>
                <a:extLst>
                  <a:ext uri="{0D108BD9-81ED-4DB2-BD59-A6C34878D82A}"/>
                </a:extLst>
              </a:tr>
              <a:tr h="1121131">
                <a:tc>
                  <a:txBody>
                    <a:bodyPr/>
                    <a:lstStyle/>
                    <a:p>
                      <a:pPr algn="r"/>
                      <a:r>
                        <a:rPr lang="es-CL" sz="1400" b="1" dirty="0" smtClean="0"/>
                        <a:t>REFERENCIAS</a:t>
                      </a:r>
                      <a:endParaRPr lang="es-CL" sz="1400" b="1" dirty="0"/>
                    </a:p>
                  </a:txBody>
                  <a:tcPr marL="68578" marR="68578" marT="45724" marB="45724"/>
                </a:tc>
                <a:tc>
                  <a:txBody>
                    <a:bodyPr/>
                    <a:lstStyle/>
                    <a:p>
                      <a:pPr algn="just"/>
                      <a:r>
                        <a:rPr lang="es-ES" sz="1400" kern="1200" dirty="0" smtClean="0">
                          <a:solidFill>
                            <a:schemeClr val="dk1"/>
                          </a:solidFill>
                          <a:effectLst/>
                          <a:latin typeface="+mn-lt"/>
                          <a:ea typeface="+mn-ea"/>
                          <a:cs typeface="+mn-cs"/>
                        </a:rPr>
                        <a:t>Ver Capitulo </a:t>
                      </a:r>
                      <a:r>
                        <a:rPr lang="es-ES" sz="1400" b="1" kern="1200" dirty="0" smtClean="0">
                          <a:solidFill>
                            <a:schemeClr val="dk1"/>
                          </a:solidFill>
                          <a:effectLst/>
                          <a:latin typeface="+mn-lt"/>
                          <a:ea typeface="+mn-ea"/>
                          <a:cs typeface="+mn-cs"/>
                        </a:rPr>
                        <a:t>VII</a:t>
                      </a:r>
                      <a:r>
                        <a:rPr lang="es-ES" sz="1400" kern="1200" dirty="0" smtClean="0">
                          <a:solidFill>
                            <a:schemeClr val="dk1"/>
                          </a:solidFill>
                          <a:effectLst/>
                          <a:latin typeface="+mn-lt"/>
                          <a:ea typeface="+mn-ea"/>
                          <a:cs typeface="+mn-cs"/>
                        </a:rPr>
                        <a:t>. </a:t>
                      </a:r>
                      <a:r>
                        <a:rPr lang="es-ES" sz="1400" i="1" kern="1200" dirty="0" smtClean="0">
                          <a:solidFill>
                            <a:schemeClr val="dk1"/>
                          </a:solidFill>
                          <a:effectLst/>
                          <a:latin typeface="+mn-lt"/>
                          <a:ea typeface="+mn-ea"/>
                          <a:cs typeface="+mn-cs"/>
                        </a:rPr>
                        <a:t>Enfoques</a:t>
                      </a:r>
                      <a:r>
                        <a:rPr lang="es-ES" sz="1400" i="1" kern="1200" baseline="0" dirty="0" smtClean="0">
                          <a:solidFill>
                            <a:schemeClr val="dk1"/>
                          </a:solidFill>
                          <a:effectLst/>
                          <a:latin typeface="+mn-lt"/>
                          <a:ea typeface="+mn-ea"/>
                          <a:cs typeface="+mn-cs"/>
                        </a:rPr>
                        <a:t> aplicados en el proceso participativo, consulta pública e indígena y autoevaluación</a:t>
                      </a:r>
                      <a:r>
                        <a:rPr lang="es-ES" sz="1400" kern="1200" baseline="0" dirty="0" smtClean="0">
                          <a:solidFill>
                            <a:schemeClr val="dk1"/>
                          </a:solidFill>
                          <a:effectLst/>
                          <a:latin typeface="+mn-lt"/>
                          <a:ea typeface="+mn-ea"/>
                          <a:cs typeface="+mn-cs"/>
                        </a:rPr>
                        <a:t> y </a:t>
                      </a:r>
                      <a:r>
                        <a:rPr lang="es-ES" sz="1400" b="1" kern="1200" baseline="0" dirty="0" smtClean="0">
                          <a:solidFill>
                            <a:schemeClr val="dk1"/>
                          </a:solidFill>
                          <a:effectLst/>
                          <a:latin typeface="+mn-lt"/>
                          <a:ea typeface="+mn-ea"/>
                          <a:cs typeface="+mn-cs"/>
                        </a:rPr>
                        <a:t>X.c</a:t>
                      </a:r>
                      <a:r>
                        <a:rPr lang="es-ES" sz="1400" kern="1200" baseline="0" dirty="0" smtClean="0">
                          <a:solidFill>
                            <a:schemeClr val="dk1"/>
                          </a:solidFill>
                          <a:effectLst/>
                          <a:latin typeface="+mn-lt"/>
                          <a:ea typeface="+mn-ea"/>
                          <a:cs typeface="+mn-cs"/>
                        </a:rPr>
                        <a:t>. </a:t>
                      </a:r>
                      <a:r>
                        <a:rPr lang="es-ES" sz="1400" i="1" kern="1200" baseline="0" dirty="0" smtClean="0">
                          <a:solidFill>
                            <a:schemeClr val="dk1"/>
                          </a:solidFill>
                          <a:effectLst/>
                          <a:latin typeface="+mn-lt"/>
                          <a:ea typeface="+mn-ea"/>
                          <a:cs typeface="+mn-cs"/>
                        </a:rPr>
                        <a:t>La logística de los talleres</a:t>
                      </a:r>
                      <a:r>
                        <a:rPr lang="es-ES" sz="1400" kern="1200" baseline="0" dirty="0" smtClean="0">
                          <a:solidFill>
                            <a:schemeClr val="dk1"/>
                          </a:solidFill>
                          <a:effectLst/>
                          <a:latin typeface="+mn-lt"/>
                          <a:ea typeface="+mn-ea"/>
                          <a:cs typeface="+mn-cs"/>
                        </a:rPr>
                        <a:t> en </a:t>
                      </a:r>
                      <a:r>
                        <a:rPr lang="es-ES" sz="1400" kern="1200" dirty="0" smtClean="0">
                          <a:solidFill>
                            <a:schemeClr val="dk1"/>
                          </a:solidFill>
                          <a:effectLst/>
                          <a:latin typeface="+mn-lt"/>
                          <a:ea typeface="+mn-ea"/>
                          <a:cs typeface="+mn-cs"/>
                        </a:rPr>
                        <a:t>páginas</a:t>
                      </a:r>
                      <a:r>
                        <a:rPr lang="es-ES" sz="1400" kern="1200" baseline="0" dirty="0" smtClean="0">
                          <a:solidFill>
                            <a:schemeClr val="dk1"/>
                          </a:solidFill>
                          <a:effectLst/>
                          <a:latin typeface="+mn-lt"/>
                          <a:ea typeface="+mn-ea"/>
                          <a:cs typeface="+mn-cs"/>
                        </a:rPr>
                        <a:t> </a:t>
                      </a:r>
                      <a:r>
                        <a:rPr lang="es-ES" sz="1400" b="1" kern="1200" baseline="0" dirty="0" smtClean="0">
                          <a:solidFill>
                            <a:schemeClr val="dk1"/>
                          </a:solidFill>
                          <a:effectLst/>
                          <a:latin typeface="+mn-lt"/>
                          <a:ea typeface="+mn-ea"/>
                          <a:cs typeface="+mn-cs"/>
                        </a:rPr>
                        <a:t>21</a:t>
                      </a:r>
                      <a:r>
                        <a:rPr lang="es-ES" sz="1400" kern="1200" baseline="0" dirty="0" smtClean="0">
                          <a:solidFill>
                            <a:schemeClr val="dk1"/>
                          </a:solidFill>
                          <a:effectLst/>
                          <a:latin typeface="+mn-lt"/>
                          <a:ea typeface="+mn-ea"/>
                          <a:cs typeface="+mn-cs"/>
                        </a:rPr>
                        <a:t> y </a:t>
                      </a:r>
                      <a:r>
                        <a:rPr lang="es-ES" sz="1400" b="1" kern="1200" baseline="0" dirty="0" smtClean="0">
                          <a:solidFill>
                            <a:schemeClr val="dk1"/>
                          </a:solidFill>
                          <a:effectLst/>
                          <a:latin typeface="+mn-lt"/>
                          <a:ea typeface="+mn-ea"/>
                          <a:cs typeface="+mn-cs"/>
                        </a:rPr>
                        <a:t>27</a:t>
                      </a:r>
                      <a:r>
                        <a:rPr lang="es-ES" sz="1400" kern="1200" baseline="0" dirty="0" smtClean="0">
                          <a:solidFill>
                            <a:schemeClr val="dk1"/>
                          </a:solidFill>
                          <a:effectLst/>
                          <a:latin typeface="+mn-lt"/>
                          <a:ea typeface="+mn-ea"/>
                          <a:cs typeface="+mn-cs"/>
                        </a:rPr>
                        <a:t> </a:t>
                      </a:r>
                      <a:r>
                        <a:rPr lang="es-ES" sz="1400" kern="1200" dirty="0" smtClean="0">
                          <a:solidFill>
                            <a:schemeClr val="dk1"/>
                          </a:solidFill>
                          <a:effectLst/>
                          <a:latin typeface="+mn-lt"/>
                          <a:ea typeface="+mn-ea"/>
                          <a:cs typeface="+mn-cs"/>
                        </a:rPr>
                        <a:t>del Plan para la Implementación de las Salvaguardas Sociales y Ambientales de la ENCCRV.</a:t>
                      </a:r>
                    </a:p>
                    <a:p>
                      <a:pPr algn="just"/>
                      <a:r>
                        <a:rPr lang="es-CL" sz="1400" kern="1200" dirty="0" smtClean="0">
                          <a:solidFill>
                            <a:schemeClr val="dk1"/>
                          </a:solidFill>
                          <a:effectLst/>
                          <a:latin typeface="+mn-lt"/>
                          <a:ea typeface="+mn-ea"/>
                          <a:cs typeface="+mn-cs"/>
                        </a:rPr>
                        <a:t>Ver Temática «Salvaguardas y el Proceso Participativo» en página </a:t>
                      </a:r>
                      <a:r>
                        <a:rPr lang="es-CL" sz="1400" b="1" kern="1200" dirty="0" smtClean="0">
                          <a:solidFill>
                            <a:schemeClr val="dk1"/>
                          </a:solidFill>
                          <a:effectLst/>
                          <a:latin typeface="+mn-lt"/>
                          <a:ea typeface="+mn-ea"/>
                          <a:cs typeface="+mn-cs"/>
                        </a:rPr>
                        <a:t>31</a:t>
                      </a:r>
                      <a:r>
                        <a:rPr lang="es-CL" sz="1400" kern="1200" dirty="0" smtClean="0">
                          <a:solidFill>
                            <a:schemeClr val="dk1"/>
                          </a:solidFill>
                          <a:effectLst/>
                          <a:latin typeface="+mn-lt"/>
                          <a:ea typeface="+mn-ea"/>
                          <a:cs typeface="+mn-cs"/>
                        </a:rPr>
                        <a:t> del Documento Estrategia Nacional de Cambio Climático y Recursos Vegetacionales de Chile (ENCCRV).</a:t>
                      </a:r>
                    </a:p>
                  </a:txBody>
                  <a:tcPr marL="68578" marR="68578" marT="45724" marB="45724" anchor="ctr"/>
                </a:tc>
                <a:extLst>
                  <a:ext uri="{0D108BD9-81ED-4DB2-BD59-A6C34878D82A}"/>
                </a:extLst>
              </a:tr>
              <a:tr h="1129008">
                <a:tc>
                  <a:txBody>
                    <a:bodyPr/>
                    <a:lstStyle/>
                    <a:p>
                      <a:pPr algn="r"/>
                      <a:r>
                        <a:rPr lang="es-CL" sz="1400" b="1" kern="1200" dirty="0" smtClean="0">
                          <a:solidFill>
                            <a:schemeClr val="dk1"/>
                          </a:solidFill>
                          <a:effectLst/>
                          <a:latin typeface="+mn-lt"/>
                          <a:ea typeface="+mn-ea"/>
                          <a:cs typeface="+mn-cs"/>
                        </a:rPr>
                        <a:t>EVALUACIÓN</a:t>
                      </a:r>
                      <a:endParaRPr lang="es-CL" sz="1400" b="1" dirty="0"/>
                    </a:p>
                  </a:txBody>
                  <a:tcPr marL="68578" marR="68578" marT="45724" marB="45724"/>
                </a:tc>
                <a:tc>
                  <a:txBody>
                    <a:bodyPr/>
                    <a:lstStyle/>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Avance considerable.</a:t>
                      </a:r>
                    </a:p>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Avanza bien pero necesita más desarrollo.</a:t>
                      </a:r>
                    </a:p>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Se necesita más desarrollo.</a:t>
                      </a:r>
                    </a:p>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Aún no demuestra avance.</a:t>
                      </a:r>
                    </a:p>
                  </a:txBody>
                  <a:tcPr marL="68578" marR="68578" marT="45724" marB="45724" anchor="ctr"/>
                </a:tc>
              </a:tr>
              <a:tr h="737335">
                <a:tc>
                  <a:txBody>
                    <a:bodyPr/>
                    <a:lstStyle/>
                    <a:p>
                      <a:pPr algn="r"/>
                      <a:r>
                        <a:rPr lang="es-MX" sz="1400" b="1" dirty="0" smtClean="0"/>
                        <a:t>COMENTARIOS</a:t>
                      </a:r>
                      <a:endParaRPr lang="es-CL" sz="1400" b="1" dirty="0"/>
                    </a:p>
                  </a:txBody>
                  <a:tcPr marL="68578" marR="68578" marT="45724" marB="45724">
                    <a:solidFill>
                      <a:schemeClr val="bg1">
                        <a:lumMod val="65000"/>
                      </a:schemeClr>
                    </a:solidFill>
                  </a:tcPr>
                </a:tc>
                <a:tc>
                  <a:txBody>
                    <a:bodyPr/>
                    <a:lstStyle/>
                    <a:p>
                      <a:pPr marL="0" indent="0">
                        <a:buFont typeface="Wingdings" pitchFamily="2" charset="2"/>
                        <a:buNone/>
                      </a:pPr>
                      <a:r>
                        <a:rPr lang="es-CL" sz="14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CL" sz="1400" dirty="0"/>
                    </a:p>
                  </a:txBody>
                  <a:tcPr marL="68578" marR="68578" marT="45724" marB="45724">
                    <a:solidFill>
                      <a:schemeClr val="bg1">
                        <a:lumMod val="65000"/>
                      </a:schemeClr>
                    </a:solidFill>
                  </a:tcPr>
                </a:tc>
              </a:tr>
            </a:tbl>
          </a:graphicData>
        </a:graphic>
      </p:graphicFrame>
    </p:spTree>
    <p:extLst>
      <p:ext uri="{BB962C8B-B14F-4D97-AF65-F5344CB8AC3E}">
        <p14:creationId xmlns:p14="http://schemas.microsoft.com/office/powerpoint/2010/main" xmlns="" val="525079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xmlns="" val="3265926738"/>
              </p:ext>
            </p:extLst>
          </p:nvPr>
        </p:nvGraphicFramePr>
        <p:xfrm>
          <a:off x="439249" y="250215"/>
          <a:ext cx="8280000" cy="6139636"/>
        </p:xfrm>
        <a:graphic>
          <a:graphicData uri="http://schemas.openxmlformats.org/drawingml/2006/table">
            <a:tbl>
              <a:tblPr firstRow="1" bandRow="1">
                <a:tableStyleId>{5C22544A-7EE6-4342-B048-85BDC9FD1C3A}</a:tableStyleId>
              </a:tblPr>
              <a:tblGrid>
                <a:gridCol w="1434702">
                  <a:extLst>
                    <a:ext uri="{9D8B030D-6E8A-4147-A177-3AD203B41FA5}"/>
                  </a:extLst>
                </a:gridCol>
                <a:gridCol w="6845298">
                  <a:extLst>
                    <a:ext uri="{9D8B030D-6E8A-4147-A177-3AD203B41FA5}"/>
                  </a:extLst>
                </a:gridCol>
              </a:tblGrid>
              <a:tr h="41475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400" b="1" dirty="0" smtClean="0">
                          <a:solidFill>
                            <a:schemeClr val="tx1"/>
                          </a:solidFill>
                        </a:rPr>
                        <a:t>CRITERIO:</a:t>
                      </a:r>
                      <a:r>
                        <a:rPr lang="es-HN" sz="1400" b="1" baseline="0" dirty="0" smtClean="0">
                          <a:solidFill>
                            <a:schemeClr val="tx1"/>
                          </a:solidFill>
                        </a:rPr>
                        <a:t> PROCESO DE CONSULTA.</a:t>
                      </a:r>
                      <a:endParaRPr lang="es-CL" sz="1400" b="1" baseline="0" dirty="0" smtClean="0">
                        <a:solidFill>
                          <a:schemeClr val="tx1"/>
                        </a:solidFill>
                      </a:endParaRPr>
                    </a:p>
                  </a:txBody>
                  <a:tcPr marL="68578" marR="68578" marT="45724" marB="45724" anchor="ctr">
                    <a:solidFill>
                      <a:schemeClr val="accent5">
                        <a:lumMod val="60000"/>
                        <a:lumOff val="40000"/>
                      </a:schemeClr>
                    </a:solidFill>
                  </a:tcPr>
                </a:tc>
                <a:tc hMerge="1">
                  <a:txBody>
                    <a:bodyPr/>
                    <a:lstStyle/>
                    <a:p>
                      <a:endParaRPr lang="es-CL"/>
                    </a:p>
                  </a:txBody>
                  <a:tcPr/>
                </a:tc>
              </a:tr>
              <a:tr h="295040">
                <a:tc>
                  <a:txBody>
                    <a:bodyPr/>
                    <a:lstStyle/>
                    <a:p>
                      <a:pPr algn="r"/>
                      <a:r>
                        <a:rPr lang="es-CL" sz="1400" b="1" dirty="0" smtClean="0">
                          <a:solidFill>
                            <a:schemeClr val="bg1"/>
                          </a:solidFill>
                        </a:rPr>
                        <a:t>PREGUNTA 5</a:t>
                      </a:r>
                    </a:p>
                    <a:p>
                      <a:pPr algn="r"/>
                      <a:endParaRPr lang="es-CL" sz="1400" b="1" dirty="0">
                        <a:solidFill>
                          <a:schemeClr val="bg1"/>
                        </a:solidFill>
                      </a:endParaRPr>
                    </a:p>
                  </a:txBody>
                  <a:tcPr marL="68578" marR="68578" marT="45724" marB="45724">
                    <a:solidFill>
                      <a:schemeClr val="accent5">
                        <a:lumMod val="75000"/>
                      </a:schemeClr>
                    </a:solidFill>
                  </a:tcPr>
                </a:tc>
                <a:tc>
                  <a:txBody>
                    <a:bodyPr/>
                    <a:lstStyle/>
                    <a:p>
                      <a:r>
                        <a:rPr lang="es-CL" sz="1400" b="1" dirty="0" smtClean="0">
                          <a:solidFill>
                            <a:schemeClr val="bg1"/>
                          </a:solidFill>
                        </a:rPr>
                        <a:t>¿Se han usado las instituciones y los procesos adecuados a los pueblos originarios en el proceso de formulación y consulta de la ENCCRV?</a:t>
                      </a:r>
                    </a:p>
                  </a:txBody>
                  <a:tcPr marL="68578" marR="68578" marT="45724" marB="45724" anchor="ctr">
                    <a:solidFill>
                      <a:schemeClr val="accent5">
                        <a:lumMod val="75000"/>
                      </a:schemeClr>
                    </a:solidFill>
                  </a:tcPr>
                </a:tc>
                <a:extLst>
                  <a:ext uri="{0D108BD9-81ED-4DB2-BD59-A6C34878D82A}"/>
                </a:extLst>
              </a:tr>
              <a:tr h="943232">
                <a:tc>
                  <a:txBody>
                    <a:bodyPr/>
                    <a:lstStyle/>
                    <a:p>
                      <a:pPr algn="r"/>
                      <a:r>
                        <a:rPr lang="en-US" sz="1400" b="1" kern="1200" dirty="0" smtClean="0">
                          <a:solidFill>
                            <a:schemeClr val="dk1"/>
                          </a:solidFill>
                          <a:effectLst/>
                          <a:latin typeface="+mn-lt"/>
                          <a:ea typeface="+mn-ea"/>
                          <a:cs typeface="+mn-cs"/>
                        </a:rPr>
                        <a:t>INSUMOS</a:t>
                      </a:r>
                      <a:r>
                        <a:rPr lang="en-US" sz="1400" b="1" kern="1200" baseline="0" dirty="0" smtClean="0">
                          <a:solidFill>
                            <a:schemeClr val="dk1"/>
                          </a:solidFill>
                          <a:effectLst/>
                          <a:latin typeface="+mn-lt"/>
                          <a:ea typeface="+mn-ea"/>
                          <a:cs typeface="+mn-cs"/>
                        </a:rPr>
                        <a:t> ORIENTADORES</a:t>
                      </a:r>
                      <a:endParaRPr lang="es-CL" sz="1400" b="1" dirty="0"/>
                    </a:p>
                  </a:txBody>
                  <a:tcPr marL="68578" marR="68578" marT="45724" marB="45724"/>
                </a:tc>
                <a:tc>
                  <a:txBody>
                    <a:bodyPr/>
                    <a:lstStyle/>
                    <a:p>
                      <a:pPr algn="just"/>
                      <a:r>
                        <a:rPr lang="es-CL" sz="1400" baseline="0" dirty="0" smtClean="0">
                          <a:solidFill>
                            <a:prstClr val="black"/>
                          </a:solidFill>
                        </a:rPr>
                        <a:t>En el proceso de formulación de la ENCCRV se han considerado todos los Pueblos Originarios de Chile, conformándose un grupo focal especifico en el trabajo que se desarrollo en los diversos talleres. Estos contaron con las más altas autoridades ancestrales de esos Pueblos En cuanto a la consulta de la ENCCRV, se llevará a cabo en los términos establecidos en el Decreto N°66 del Ministerio de Desarrollo Social de Chile (Convenio 169 de la OIT ), así como otras directrices que mejoren las metodologías usadas como las Políticas Operacionales del Banco Mundial u orientaciones de Naciones Unidas para el caso de los Pueblos Indígenas, entre otros pilares de orden legal que sustenta su participación plena, efectiva y trasparente.</a:t>
                      </a:r>
                    </a:p>
                  </a:txBody>
                  <a:tcPr marL="68578" marR="68578" marT="45724" marB="45724" anchor="ctr"/>
                </a:tc>
                <a:extLst>
                  <a:ext uri="{0D108BD9-81ED-4DB2-BD59-A6C34878D82A}"/>
                </a:extLst>
              </a:tr>
              <a:tr h="1121131">
                <a:tc>
                  <a:txBody>
                    <a:bodyPr/>
                    <a:lstStyle/>
                    <a:p>
                      <a:pPr algn="r"/>
                      <a:r>
                        <a:rPr lang="es-CL" sz="1400" b="1" dirty="0" smtClean="0"/>
                        <a:t>REFERENCIAS</a:t>
                      </a:r>
                      <a:endParaRPr lang="es-CL" sz="1400" b="1" dirty="0"/>
                    </a:p>
                  </a:txBody>
                  <a:tcPr marL="68578" marR="68578" marT="45724" marB="45724"/>
                </a:tc>
                <a:tc>
                  <a:txBody>
                    <a:bodyPr/>
                    <a:lstStyle/>
                    <a:p>
                      <a:pPr algn="just"/>
                      <a:r>
                        <a:rPr lang="es-ES" sz="1400" kern="1200" dirty="0" smtClean="0">
                          <a:solidFill>
                            <a:schemeClr val="dk1"/>
                          </a:solidFill>
                          <a:effectLst/>
                          <a:latin typeface="+mn-lt"/>
                          <a:ea typeface="+mn-ea"/>
                          <a:cs typeface="+mn-cs"/>
                        </a:rPr>
                        <a:t>Ver temática</a:t>
                      </a:r>
                      <a:r>
                        <a:rPr lang="es-ES" sz="1400" kern="1200" baseline="0" dirty="0" smtClean="0">
                          <a:solidFill>
                            <a:schemeClr val="dk1"/>
                          </a:solidFill>
                          <a:effectLst/>
                          <a:latin typeface="+mn-lt"/>
                          <a:ea typeface="+mn-ea"/>
                          <a:cs typeface="+mn-cs"/>
                        </a:rPr>
                        <a:t> «</a:t>
                      </a:r>
                      <a:r>
                        <a:rPr lang="es-ES" sz="1400" i="1" kern="1200" baseline="0" dirty="0" smtClean="0">
                          <a:solidFill>
                            <a:schemeClr val="dk1"/>
                          </a:solidFill>
                          <a:effectLst/>
                          <a:latin typeface="+mn-lt"/>
                          <a:ea typeface="+mn-ea"/>
                          <a:cs typeface="+mn-cs"/>
                        </a:rPr>
                        <a:t>La participación plena y efectiva de los interesados  en particular de los Pueblos Indígenas y las Comunidades locales</a:t>
                      </a:r>
                      <a:r>
                        <a:rPr lang="es-ES" sz="1400" kern="1200" baseline="0" dirty="0" smtClean="0">
                          <a:solidFill>
                            <a:schemeClr val="dk1"/>
                          </a:solidFill>
                          <a:effectLst/>
                          <a:latin typeface="+mn-lt"/>
                          <a:ea typeface="+mn-ea"/>
                          <a:cs typeface="+mn-cs"/>
                        </a:rPr>
                        <a:t>» en </a:t>
                      </a:r>
                      <a:r>
                        <a:rPr lang="es-ES" sz="1400" kern="1200" dirty="0" smtClean="0">
                          <a:solidFill>
                            <a:schemeClr val="dk1"/>
                          </a:solidFill>
                          <a:effectLst/>
                          <a:latin typeface="+mn-lt"/>
                          <a:ea typeface="+mn-ea"/>
                          <a:cs typeface="+mn-cs"/>
                        </a:rPr>
                        <a:t>página</a:t>
                      </a:r>
                      <a:r>
                        <a:rPr lang="es-ES" sz="1400" kern="1200" baseline="0" dirty="0" smtClean="0">
                          <a:solidFill>
                            <a:schemeClr val="dk1"/>
                          </a:solidFill>
                          <a:effectLst/>
                          <a:latin typeface="+mn-lt"/>
                          <a:ea typeface="+mn-ea"/>
                          <a:cs typeface="+mn-cs"/>
                        </a:rPr>
                        <a:t> </a:t>
                      </a:r>
                      <a:r>
                        <a:rPr lang="es-ES" sz="1400" b="1" kern="1200" baseline="0" dirty="0" smtClean="0">
                          <a:solidFill>
                            <a:schemeClr val="dk1"/>
                          </a:solidFill>
                          <a:effectLst/>
                          <a:latin typeface="+mn-lt"/>
                          <a:ea typeface="+mn-ea"/>
                          <a:cs typeface="+mn-cs"/>
                        </a:rPr>
                        <a:t>16</a:t>
                      </a:r>
                      <a:r>
                        <a:rPr lang="es-ES" sz="1400" kern="1200" dirty="0" smtClean="0">
                          <a:solidFill>
                            <a:schemeClr val="dk1"/>
                          </a:solidFill>
                          <a:effectLst/>
                          <a:latin typeface="+mn-lt"/>
                          <a:ea typeface="+mn-ea"/>
                          <a:cs typeface="+mn-cs"/>
                        </a:rPr>
                        <a:t> del Plan para la Implementación de las Salvaguardas Sociales y Ambientales de la ENCCRV.</a:t>
                      </a:r>
                    </a:p>
                  </a:txBody>
                  <a:tcPr marL="68578" marR="68578" marT="45724" marB="45724" anchor="ctr"/>
                </a:tc>
                <a:extLst>
                  <a:ext uri="{0D108BD9-81ED-4DB2-BD59-A6C34878D82A}"/>
                </a:extLst>
              </a:tr>
              <a:tr h="1129008">
                <a:tc>
                  <a:txBody>
                    <a:bodyPr/>
                    <a:lstStyle/>
                    <a:p>
                      <a:pPr algn="r"/>
                      <a:r>
                        <a:rPr lang="es-CL" sz="1400" b="1" kern="1200" dirty="0" smtClean="0">
                          <a:solidFill>
                            <a:schemeClr val="dk1"/>
                          </a:solidFill>
                          <a:effectLst/>
                          <a:latin typeface="+mn-lt"/>
                          <a:ea typeface="+mn-ea"/>
                          <a:cs typeface="+mn-cs"/>
                        </a:rPr>
                        <a:t>EVALUACIÓN</a:t>
                      </a:r>
                      <a:endParaRPr lang="es-CL" sz="1400" b="1" dirty="0"/>
                    </a:p>
                  </a:txBody>
                  <a:tcPr marL="68578" marR="68578" marT="45724" marB="45724"/>
                </a:tc>
                <a:tc>
                  <a:txBody>
                    <a:bodyPr/>
                    <a:lstStyle/>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Avance considerable.</a:t>
                      </a:r>
                    </a:p>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Avanza bien pero necesita más desarrollo.</a:t>
                      </a:r>
                    </a:p>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Se necesita más desarrollo.</a:t>
                      </a:r>
                    </a:p>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Aún no demuestra avance.</a:t>
                      </a:r>
                    </a:p>
                  </a:txBody>
                  <a:tcPr marL="68578" marR="68578" marT="45724" marB="45724" anchor="ctr"/>
                </a:tc>
              </a:tr>
              <a:tr h="737335">
                <a:tc>
                  <a:txBody>
                    <a:bodyPr/>
                    <a:lstStyle/>
                    <a:p>
                      <a:pPr algn="r"/>
                      <a:r>
                        <a:rPr lang="es-MX" sz="1400" b="1" dirty="0" smtClean="0"/>
                        <a:t>COMENTARIOS</a:t>
                      </a:r>
                      <a:endParaRPr lang="es-CL" sz="1400" b="1" dirty="0"/>
                    </a:p>
                  </a:txBody>
                  <a:tcPr marL="68578" marR="68578" marT="45724" marB="45724">
                    <a:solidFill>
                      <a:schemeClr val="bg1">
                        <a:lumMod val="65000"/>
                      </a:schemeClr>
                    </a:solidFill>
                  </a:tcPr>
                </a:tc>
                <a:tc>
                  <a:txBody>
                    <a:bodyPr/>
                    <a:lstStyle/>
                    <a:p>
                      <a:pPr marL="0" indent="0">
                        <a:buFont typeface="Wingdings" pitchFamily="2" charset="2"/>
                        <a:buNone/>
                      </a:pPr>
                      <a:r>
                        <a:rPr lang="es-CL" sz="14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CL" sz="1400" dirty="0"/>
                    </a:p>
                  </a:txBody>
                  <a:tcPr marL="68578" marR="68578" marT="45724" marB="45724">
                    <a:solidFill>
                      <a:schemeClr val="bg1">
                        <a:lumMod val="65000"/>
                      </a:schemeClr>
                    </a:solidFill>
                  </a:tcPr>
                </a:tc>
              </a:tr>
            </a:tbl>
          </a:graphicData>
        </a:graphic>
      </p:graphicFrame>
    </p:spTree>
    <p:extLst>
      <p:ext uri="{BB962C8B-B14F-4D97-AF65-F5344CB8AC3E}">
        <p14:creationId xmlns:p14="http://schemas.microsoft.com/office/powerpoint/2010/main" xmlns="" val="525079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xmlns="" val="955595031"/>
              </p:ext>
            </p:extLst>
          </p:nvPr>
        </p:nvGraphicFramePr>
        <p:xfrm>
          <a:off x="403623" y="273962"/>
          <a:ext cx="8280000" cy="5926276"/>
        </p:xfrm>
        <a:graphic>
          <a:graphicData uri="http://schemas.openxmlformats.org/drawingml/2006/table">
            <a:tbl>
              <a:tblPr firstRow="1" bandRow="1">
                <a:tableStyleId>{5C22544A-7EE6-4342-B048-85BDC9FD1C3A}</a:tableStyleId>
              </a:tblPr>
              <a:tblGrid>
                <a:gridCol w="1434702">
                  <a:extLst>
                    <a:ext uri="{9D8B030D-6E8A-4147-A177-3AD203B41FA5}"/>
                  </a:extLst>
                </a:gridCol>
                <a:gridCol w="6845298">
                  <a:extLst>
                    <a:ext uri="{9D8B030D-6E8A-4147-A177-3AD203B41FA5}"/>
                  </a:extLst>
                </a:gridCol>
              </a:tblGrid>
              <a:tr h="41475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400" b="1" dirty="0" smtClean="0">
                          <a:solidFill>
                            <a:schemeClr val="tx1"/>
                          </a:solidFill>
                        </a:rPr>
                        <a:t>CRITERIO:</a:t>
                      </a:r>
                      <a:r>
                        <a:rPr lang="es-HN" sz="1400" b="1" baseline="0" dirty="0" smtClean="0">
                          <a:solidFill>
                            <a:schemeClr val="tx1"/>
                          </a:solidFill>
                        </a:rPr>
                        <a:t> DIFUSIÓN DE INFORMACIÓN</a:t>
                      </a:r>
                      <a:r>
                        <a:rPr lang="es-CL" sz="1400" b="1" baseline="0" dirty="0" smtClean="0">
                          <a:solidFill>
                            <a:schemeClr val="tx1"/>
                          </a:solidFill>
                        </a:rPr>
                        <a:t>.</a:t>
                      </a:r>
                    </a:p>
                  </a:txBody>
                  <a:tcPr marL="68578" marR="68578" marT="45724" marB="45724" anchor="ctr">
                    <a:solidFill>
                      <a:schemeClr val="accent5">
                        <a:lumMod val="60000"/>
                        <a:lumOff val="40000"/>
                      </a:schemeClr>
                    </a:solidFill>
                  </a:tcPr>
                </a:tc>
                <a:tc hMerge="1">
                  <a:txBody>
                    <a:bodyPr/>
                    <a:lstStyle/>
                    <a:p>
                      <a:endParaRPr lang="es-CL"/>
                    </a:p>
                  </a:txBody>
                  <a:tcPr/>
                </a:tc>
              </a:tr>
              <a:tr h="295040">
                <a:tc>
                  <a:txBody>
                    <a:bodyPr/>
                    <a:lstStyle/>
                    <a:p>
                      <a:pPr algn="r"/>
                      <a:r>
                        <a:rPr lang="es-CL" sz="1400" b="1" dirty="0" smtClean="0">
                          <a:solidFill>
                            <a:schemeClr val="bg1"/>
                          </a:solidFill>
                        </a:rPr>
                        <a:t>PREGUNTA 6</a:t>
                      </a:r>
                    </a:p>
                    <a:p>
                      <a:pPr algn="r"/>
                      <a:endParaRPr lang="es-CL" sz="1400" b="1" dirty="0">
                        <a:solidFill>
                          <a:schemeClr val="bg1"/>
                        </a:solidFill>
                      </a:endParaRPr>
                    </a:p>
                  </a:txBody>
                  <a:tcPr marL="68578" marR="68578" marT="45724" marB="45724">
                    <a:solidFill>
                      <a:schemeClr val="accent5">
                        <a:lumMod val="75000"/>
                      </a:schemeClr>
                    </a:solidFill>
                  </a:tcPr>
                </a:tc>
                <a:tc>
                  <a:txBody>
                    <a:bodyPr/>
                    <a:lstStyle/>
                    <a:p>
                      <a:r>
                        <a:rPr lang="es-CL" sz="1400" b="1" dirty="0" smtClean="0">
                          <a:solidFill>
                            <a:schemeClr val="bg1"/>
                          </a:solidFill>
                        </a:rPr>
                        <a:t>¿Las gestiones institucionales en el marco de la formulación y primeras acciones de la implementación de la ENCCRV han demostrado un intercambio y una difusión transparentes, coherentes e integrales de la información, y de manera culturalmente adecuada?</a:t>
                      </a:r>
                      <a:endParaRPr lang="es-CL" sz="1400" b="1" dirty="0">
                        <a:solidFill>
                          <a:schemeClr val="bg1"/>
                        </a:solidFill>
                      </a:endParaRPr>
                    </a:p>
                  </a:txBody>
                  <a:tcPr marL="68578" marR="68578" marT="45724" marB="45724" anchor="ctr">
                    <a:solidFill>
                      <a:schemeClr val="accent5">
                        <a:lumMod val="75000"/>
                      </a:schemeClr>
                    </a:solidFill>
                  </a:tcPr>
                </a:tc>
                <a:extLst>
                  <a:ext uri="{0D108BD9-81ED-4DB2-BD59-A6C34878D82A}"/>
                </a:extLst>
              </a:tr>
              <a:tr h="943232">
                <a:tc>
                  <a:txBody>
                    <a:bodyPr/>
                    <a:lstStyle/>
                    <a:p>
                      <a:pPr algn="r"/>
                      <a:r>
                        <a:rPr lang="en-US" sz="1400" b="1" kern="1200" dirty="0" smtClean="0">
                          <a:solidFill>
                            <a:schemeClr val="dk1"/>
                          </a:solidFill>
                          <a:effectLst/>
                          <a:latin typeface="+mn-lt"/>
                          <a:ea typeface="+mn-ea"/>
                          <a:cs typeface="+mn-cs"/>
                        </a:rPr>
                        <a:t>INSUMOS</a:t>
                      </a:r>
                      <a:r>
                        <a:rPr lang="en-US" sz="1400" b="1" kern="1200" baseline="0" dirty="0" smtClean="0">
                          <a:solidFill>
                            <a:schemeClr val="dk1"/>
                          </a:solidFill>
                          <a:effectLst/>
                          <a:latin typeface="+mn-lt"/>
                          <a:ea typeface="+mn-ea"/>
                          <a:cs typeface="+mn-cs"/>
                        </a:rPr>
                        <a:t> ORIENTADORES</a:t>
                      </a:r>
                      <a:endParaRPr lang="es-CL" sz="1400" b="1" dirty="0"/>
                    </a:p>
                  </a:txBody>
                  <a:tcPr marL="68578" marR="68578" marT="45724" marB="45724"/>
                </a:tc>
                <a:tc>
                  <a:txBody>
                    <a:bodyPr/>
                    <a:lstStyle/>
                    <a:p>
                      <a:pPr algn="just"/>
                      <a:r>
                        <a:rPr lang="es-CL" sz="1400" baseline="0" dirty="0" smtClean="0">
                          <a:solidFill>
                            <a:prstClr val="black"/>
                          </a:solidFill>
                        </a:rPr>
                        <a:t>La ENCCRV considera un Programa de Difusión y Comunicación una vez definido su contenido, alcance  y medidas de acción, previa a su implementación. Al inicio del proceso participativo, y a objeto de apoyar la ENCCRV en su formulación, estuvo a cargo de las coordinaciones regionales en el territorio a objeto de difundir, empoderar y conseguir una participación efectiva en los grupos prioritarios a nivel nacional, regional y local. </a:t>
                      </a:r>
                    </a:p>
                  </a:txBody>
                  <a:tcPr marL="68578" marR="68578" marT="45724" marB="45724" anchor="ctr"/>
                </a:tc>
                <a:extLst>
                  <a:ext uri="{0D108BD9-81ED-4DB2-BD59-A6C34878D82A}"/>
                </a:extLst>
              </a:tr>
              <a:tr h="1121131">
                <a:tc>
                  <a:txBody>
                    <a:bodyPr/>
                    <a:lstStyle/>
                    <a:p>
                      <a:pPr algn="r"/>
                      <a:r>
                        <a:rPr lang="es-CL" sz="1400" b="1" dirty="0" smtClean="0"/>
                        <a:t>REFERENCIAS</a:t>
                      </a:r>
                      <a:endParaRPr lang="es-CL" sz="1400" b="1" dirty="0"/>
                    </a:p>
                  </a:txBody>
                  <a:tcPr marL="68578" marR="68578" marT="45724" marB="45724"/>
                </a:tc>
                <a:tc>
                  <a:txBody>
                    <a:bodyPr/>
                    <a:lstStyle/>
                    <a:p>
                      <a:pPr algn="just"/>
                      <a:r>
                        <a:rPr lang="es-ES" sz="1400" kern="1200" dirty="0" smtClean="0">
                          <a:solidFill>
                            <a:schemeClr val="dk1"/>
                          </a:solidFill>
                          <a:effectLst/>
                          <a:latin typeface="+mn-lt"/>
                          <a:ea typeface="+mn-ea"/>
                          <a:cs typeface="+mn-cs"/>
                        </a:rPr>
                        <a:t>Ver Capitulo </a:t>
                      </a:r>
                      <a:r>
                        <a:rPr lang="es-ES" sz="1400" b="1" kern="1200" dirty="0" smtClean="0">
                          <a:solidFill>
                            <a:schemeClr val="dk1"/>
                          </a:solidFill>
                          <a:effectLst/>
                          <a:latin typeface="+mn-lt"/>
                          <a:ea typeface="+mn-ea"/>
                          <a:cs typeface="+mn-cs"/>
                        </a:rPr>
                        <a:t>XV</a:t>
                      </a:r>
                      <a:r>
                        <a:rPr lang="es-ES" sz="1400" kern="1200" dirty="0" smtClean="0">
                          <a:solidFill>
                            <a:schemeClr val="dk1"/>
                          </a:solidFill>
                          <a:effectLst/>
                          <a:latin typeface="+mn-lt"/>
                          <a:ea typeface="+mn-ea"/>
                          <a:cs typeface="+mn-cs"/>
                        </a:rPr>
                        <a:t>. </a:t>
                      </a:r>
                      <a:r>
                        <a:rPr lang="es-ES" sz="1400" i="1" kern="1200" dirty="0" smtClean="0">
                          <a:solidFill>
                            <a:schemeClr val="dk1"/>
                          </a:solidFill>
                          <a:effectLst/>
                          <a:latin typeface="+mn-lt"/>
                          <a:ea typeface="+mn-ea"/>
                          <a:cs typeface="+mn-cs"/>
                        </a:rPr>
                        <a:t>Programa de difusión y comunicación </a:t>
                      </a:r>
                      <a:r>
                        <a:rPr lang="es-ES" sz="1400" kern="1200" dirty="0" smtClean="0">
                          <a:solidFill>
                            <a:schemeClr val="dk1"/>
                          </a:solidFill>
                          <a:effectLst/>
                          <a:latin typeface="+mn-lt"/>
                          <a:ea typeface="+mn-ea"/>
                          <a:cs typeface="+mn-cs"/>
                        </a:rPr>
                        <a:t>en página </a:t>
                      </a:r>
                      <a:r>
                        <a:rPr lang="es-ES" sz="1400" b="1" kern="1200" dirty="0" smtClean="0">
                          <a:solidFill>
                            <a:schemeClr val="dk1"/>
                          </a:solidFill>
                          <a:effectLst/>
                          <a:latin typeface="+mn-lt"/>
                          <a:ea typeface="+mn-ea"/>
                          <a:cs typeface="+mn-cs"/>
                        </a:rPr>
                        <a:t>37</a:t>
                      </a:r>
                      <a:r>
                        <a:rPr lang="es-ES" sz="1400" kern="1200" dirty="0" smtClean="0">
                          <a:solidFill>
                            <a:schemeClr val="dk1"/>
                          </a:solidFill>
                          <a:effectLst/>
                          <a:latin typeface="+mn-lt"/>
                          <a:ea typeface="+mn-ea"/>
                          <a:cs typeface="+mn-cs"/>
                        </a:rPr>
                        <a:t> del Plan para la Implementación de las Salvaguardas Sociales y Ambientales de la ENCCRV.</a:t>
                      </a:r>
                    </a:p>
                  </a:txBody>
                  <a:tcPr marL="68578" marR="68578" marT="45724" marB="45724" anchor="ctr"/>
                </a:tc>
                <a:extLst>
                  <a:ext uri="{0D108BD9-81ED-4DB2-BD59-A6C34878D82A}"/>
                </a:extLst>
              </a:tr>
              <a:tr h="1129008">
                <a:tc>
                  <a:txBody>
                    <a:bodyPr/>
                    <a:lstStyle/>
                    <a:p>
                      <a:pPr algn="r"/>
                      <a:r>
                        <a:rPr lang="es-CL" sz="1400" b="1" kern="1200" dirty="0" smtClean="0">
                          <a:solidFill>
                            <a:schemeClr val="dk1"/>
                          </a:solidFill>
                          <a:effectLst/>
                          <a:latin typeface="+mn-lt"/>
                          <a:ea typeface="+mn-ea"/>
                          <a:cs typeface="+mn-cs"/>
                        </a:rPr>
                        <a:t>EVALUACIÓN</a:t>
                      </a:r>
                      <a:endParaRPr lang="es-CL" sz="1400" b="1" dirty="0"/>
                    </a:p>
                  </a:txBody>
                  <a:tcPr marL="68578" marR="68578" marT="45724" marB="45724"/>
                </a:tc>
                <a:tc>
                  <a:txBody>
                    <a:bodyPr/>
                    <a:lstStyle/>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Avance considerable.</a:t>
                      </a:r>
                    </a:p>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Avanza bien pero necesita más desarrollo.</a:t>
                      </a:r>
                    </a:p>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Se necesita más desarrollo.</a:t>
                      </a:r>
                    </a:p>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Aún no demuestra avance.</a:t>
                      </a:r>
                    </a:p>
                  </a:txBody>
                  <a:tcPr marL="68578" marR="68578" marT="45724" marB="45724" anchor="ctr"/>
                </a:tc>
              </a:tr>
              <a:tr h="737335">
                <a:tc>
                  <a:txBody>
                    <a:bodyPr/>
                    <a:lstStyle/>
                    <a:p>
                      <a:pPr algn="r"/>
                      <a:r>
                        <a:rPr lang="es-MX" sz="1400" b="1" dirty="0" smtClean="0"/>
                        <a:t>COMENTARIOS</a:t>
                      </a:r>
                      <a:endParaRPr lang="es-CL" sz="1400" b="1" dirty="0"/>
                    </a:p>
                  </a:txBody>
                  <a:tcPr marL="68578" marR="68578" marT="45724" marB="45724">
                    <a:solidFill>
                      <a:schemeClr val="bg1">
                        <a:lumMod val="65000"/>
                      </a:schemeClr>
                    </a:solidFill>
                  </a:tcPr>
                </a:tc>
                <a:tc>
                  <a:txBody>
                    <a:bodyPr/>
                    <a:lstStyle/>
                    <a:p>
                      <a:pPr marL="0" indent="0">
                        <a:buFont typeface="Wingdings" pitchFamily="2" charset="2"/>
                        <a:buNone/>
                      </a:pPr>
                      <a:r>
                        <a:rPr lang="es-CL" sz="14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CL" sz="1400" dirty="0"/>
                    </a:p>
                  </a:txBody>
                  <a:tcPr marL="68578" marR="68578" marT="45724" marB="45724" anchor="ctr">
                    <a:solidFill>
                      <a:schemeClr val="bg1">
                        <a:lumMod val="65000"/>
                      </a:schemeClr>
                    </a:solidFill>
                  </a:tcPr>
                </a:tc>
              </a:tr>
            </a:tbl>
          </a:graphicData>
        </a:graphic>
      </p:graphicFrame>
    </p:spTree>
    <p:extLst>
      <p:ext uri="{BB962C8B-B14F-4D97-AF65-F5344CB8AC3E}">
        <p14:creationId xmlns:p14="http://schemas.microsoft.com/office/powerpoint/2010/main" xmlns="" val="525079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xmlns="" val="2747111006"/>
              </p:ext>
            </p:extLst>
          </p:nvPr>
        </p:nvGraphicFramePr>
        <p:xfrm>
          <a:off x="415498" y="235366"/>
          <a:ext cx="8280000" cy="6275285"/>
        </p:xfrm>
        <a:graphic>
          <a:graphicData uri="http://schemas.openxmlformats.org/drawingml/2006/table">
            <a:tbl>
              <a:tblPr firstRow="1" bandRow="1">
                <a:tableStyleId>{5C22544A-7EE6-4342-B048-85BDC9FD1C3A}</a:tableStyleId>
              </a:tblPr>
              <a:tblGrid>
                <a:gridCol w="1434702">
                  <a:extLst>
                    <a:ext uri="{9D8B030D-6E8A-4147-A177-3AD203B41FA5}"/>
                  </a:extLst>
                </a:gridCol>
                <a:gridCol w="6845298">
                  <a:extLst>
                    <a:ext uri="{9D8B030D-6E8A-4147-A177-3AD203B41FA5}"/>
                  </a:extLst>
                </a:gridCol>
              </a:tblGrid>
              <a:tr h="46809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400" b="1" dirty="0" smtClean="0">
                          <a:solidFill>
                            <a:schemeClr val="tx1"/>
                          </a:solidFill>
                        </a:rPr>
                        <a:t>CRITERIO:</a:t>
                      </a:r>
                      <a:r>
                        <a:rPr lang="es-HN" sz="1400" b="1" baseline="0" dirty="0" smtClean="0">
                          <a:solidFill>
                            <a:schemeClr val="tx1"/>
                          </a:solidFill>
                        </a:rPr>
                        <a:t> </a:t>
                      </a:r>
                      <a:r>
                        <a:rPr lang="es-CL" sz="1400" b="1" baseline="0" dirty="0" smtClean="0">
                          <a:solidFill>
                            <a:schemeClr val="tx1"/>
                          </a:solidFill>
                        </a:rPr>
                        <a:t>DIFUSIÓN DE LOS RESULTADOS DE LA CONSULTA.</a:t>
                      </a:r>
                    </a:p>
                  </a:txBody>
                  <a:tcPr marL="68578" marR="68578" marT="45724" marB="45724" anchor="ctr">
                    <a:solidFill>
                      <a:schemeClr val="accent5">
                        <a:lumMod val="60000"/>
                        <a:lumOff val="40000"/>
                      </a:schemeClr>
                    </a:solidFill>
                  </a:tcPr>
                </a:tc>
                <a:tc hMerge="1">
                  <a:txBody>
                    <a:bodyPr/>
                    <a:lstStyle/>
                    <a:p>
                      <a:endParaRPr lang="es-CL"/>
                    </a:p>
                  </a:txBody>
                  <a:tcPr/>
                </a:tc>
              </a:tr>
              <a:tr h="584813">
                <a:tc>
                  <a:txBody>
                    <a:bodyPr/>
                    <a:lstStyle/>
                    <a:p>
                      <a:pPr algn="r"/>
                      <a:r>
                        <a:rPr lang="es-CL" sz="1400" b="1" dirty="0" smtClean="0">
                          <a:solidFill>
                            <a:schemeClr val="bg1"/>
                          </a:solidFill>
                        </a:rPr>
                        <a:t>PREGUNTA 7</a:t>
                      </a:r>
                    </a:p>
                    <a:p>
                      <a:pPr algn="r"/>
                      <a:endParaRPr lang="es-CL" sz="1400" b="1" dirty="0">
                        <a:solidFill>
                          <a:schemeClr val="bg1"/>
                        </a:solidFill>
                      </a:endParaRPr>
                    </a:p>
                  </a:txBody>
                  <a:tcPr marL="68578" marR="68578" marT="45724" marB="45724">
                    <a:solidFill>
                      <a:schemeClr val="accent5">
                        <a:lumMod val="75000"/>
                      </a:schemeClr>
                    </a:solidFill>
                  </a:tcPr>
                </a:tc>
                <a:tc>
                  <a:txBody>
                    <a:bodyPr/>
                    <a:lstStyle/>
                    <a:p>
                      <a:r>
                        <a:rPr lang="es-CL" sz="1400" b="1" dirty="0" smtClean="0">
                          <a:solidFill>
                            <a:schemeClr val="bg1"/>
                          </a:solidFill>
                        </a:rPr>
                        <a:t>¿De qué manera se han incorporado y difundido los resultados del proceso de formulación y consulta en el diseño de la ENCCRV y sus principales medidas de acción?</a:t>
                      </a:r>
                      <a:endParaRPr lang="es-CL" sz="1400" b="1" dirty="0">
                        <a:solidFill>
                          <a:schemeClr val="bg1"/>
                        </a:solidFill>
                      </a:endParaRPr>
                    </a:p>
                  </a:txBody>
                  <a:tcPr marL="68578" marR="68578" marT="45724" marB="45724" anchor="ctr">
                    <a:solidFill>
                      <a:schemeClr val="accent5">
                        <a:lumMod val="75000"/>
                      </a:schemeClr>
                    </a:solidFill>
                  </a:tcPr>
                </a:tc>
                <a:extLst>
                  <a:ext uri="{0D108BD9-81ED-4DB2-BD59-A6C34878D82A}"/>
                </a:extLst>
              </a:tr>
              <a:tr h="1064547">
                <a:tc>
                  <a:txBody>
                    <a:bodyPr/>
                    <a:lstStyle/>
                    <a:p>
                      <a:pPr algn="r"/>
                      <a:r>
                        <a:rPr lang="en-US" sz="1400" b="1" kern="1200" dirty="0" smtClean="0">
                          <a:solidFill>
                            <a:schemeClr val="dk1"/>
                          </a:solidFill>
                          <a:effectLst/>
                          <a:latin typeface="+mn-lt"/>
                          <a:ea typeface="+mn-ea"/>
                          <a:cs typeface="+mn-cs"/>
                        </a:rPr>
                        <a:t>INSUMOS</a:t>
                      </a:r>
                      <a:r>
                        <a:rPr lang="en-US" sz="1400" b="1" kern="1200" baseline="0" dirty="0" smtClean="0">
                          <a:solidFill>
                            <a:schemeClr val="dk1"/>
                          </a:solidFill>
                          <a:effectLst/>
                          <a:latin typeface="+mn-lt"/>
                          <a:ea typeface="+mn-ea"/>
                          <a:cs typeface="+mn-cs"/>
                        </a:rPr>
                        <a:t> ORIENTADORES</a:t>
                      </a:r>
                      <a:endParaRPr lang="es-CL" sz="1400" b="1" dirty="0"/>
                    </a:p>
                  </a:txBody>
                  <a:tcPr marL="68578" marR="68578" marT="45724" marB="45724"/>
                </a:tc>
                <a:tc>
                  <a:txBody>
                    <a:bodyPr/>
                    <a:lstStyle/>
                    <a:p>
                      <a:pPr algn="just"/>
                      <a:r>
                        <a:rPr lang="es-CL" sz="1400" baseline="0" dirty="0" smtClean="0">
                          <a:solidFill>
                            <a:prstClr val="black"/>
                          </a:solidFill>
                        </a:rPr>
                        <a:t>Los resultados del proceso de formulación, específicamente de los talleres regionales y nacional, se han incorporados mediante su sistematización por un grupo multidisciplinarios de expertos que han entregado como elementos principales las medidas de acción de la ENCCRV, junto con los insumos claves para efectuar la evaluación ambiental y sociales, de su impacto positivos, pero fundamentalmente negativos, y sobre estos últimos la forma de abordarlos correctamente. Esos resultados serán revisados y ajustados, en el proceso de autoevaluación, en la Consulta Ciudadana, así como en el </a:t>
                      </a:r>
                      <a:r>
                        <a:rPr lang="es-ES" sz="1400" baseline="0" dirty="0" smtClean="0">
                          <a:solidFill>
                            <a:prstClr val="black"/>
                          </a:solidFill>
                        </a:rPr>
                        <a:t>Dialogo y Participación especifica con los Pueblos Originarios</a:t>
                      </a:r>
                      <a:r>
                        <a:rPr lang="es-CL" sz="1400" baseline="0" dirty="0" smtClean="0">
                          <a:solidFill>
                            <a:prstClr val="black"/>
                          </a:solidFill>
                        </a:rPr>
                        <a:t>.</a:t>
                      </a:r>
                    </a:p>
                  </a:txBody>
                  <a:tcPr marL="68578" marR="68578" marT="45724" marB="45724" anchor="ctr"/>
                </a:tc>
                <a:extLst>
                  <a:ext uri="{0D108BD9-81ED-4DB2-BD59-A6C34878D82A}"/>
                </a:extLst>
              </a:tr>
              <a:tr h="935546">
                <a:tc>
                  <a:txBody>
                    <a:bodyPr/>
                    <a:lstStyle/>
                    <a:p>
                      <a:pPr algn="r"/>
                      <a:r>
                        <a:rPr lang="es-CL" sz="1400" b="1" dirty="0" smtClean="0"/>
                        <a:t>REFERENCIAS</a:t>
                      </a:r>
                      <a:endParaRPr lang="es-CL" sz="1400" b="1" dirty="0"/>
                    </a:p>
                  </a:txBody>
                  <a:tcPr marL="68578" marR="68578" marT="45724" marB="45724"/>
                </a:tc>
                <a:tc>
                  <a:txBody>
                    <a:bodyPr/>
                    <a:lstStyle/>
                    <a:p>
                      <a:pPr algn="just"/>
                      <a:r>
                        <a:rPr lang="es-ES" sz="1400" kern="1200" dirty="0" smtClean="0">
                          <a:solidFill>
                            <a:schemeClr val="dk1"/>
                          </a:solidFill>
                          <a:effectLst/>
                          <a:latin typeface="+mn-lt"/>
                          <a:ea typeface="+mn-ea"/>
                          <a:cs typeface="+mn-cs"/>
                        </a:rPr>
                        <a:t>Ver Capitulo </a:t>
                      </a:r>
                      <a:r>
                        <a:rPr lang="es-ES" sz="1400" b="1" kern="1200" dirty="0" smtClean="0">
                          <a:solidFill>
                            <a:schemeClr val="dk1"/>
                          </a:solidFill>
                          <a:effectLst/>
                          <a:latin typeface="+mn-lt"/>
                          <a:ea typeface="+mn-ea"/>
                          <a:cs typeface="+mn-cs"/>
                        </a:rPr>
                        <a:t>XIV</a:t>
                      </a:r>
                      <a:r>
                        <a:rPr lang="es-ES" sz="1400" kern="1200" dirty="0" smtClean="0">
                          <a:solidFill>
                            <a:schemeClr val="dk1"/>
                          </a:solidFill>
                          <a:effectLst/>
                          <a:latin typeface="+mn-lt"/>
                          <a:ea typeface="+mn-ea"/>
                          <a:cs typeface="+mn-cs"/>
                        </a:rPr>
                        <a:t>. </a:t>
                      </a:r>
                      <a:r>
                        <a:rPr lang="es-ES" sz="1400" i="1" kern="1200" dirty="0" smtClean="0">
                          <a:solidFill>
                            <a:schemeClr val="dk1"/>
                          </a:solidFill>
                          <a:effectLst/>
                          <a:latin typeface="+mn-lt"/>
                          <a:ea typeface="+mn-ea"/>
                          <a:cs typeface="+mn-cs"/>
                        </a:rPr>
                        <a:t>Proceso de consulta pública e indígena</a:t>
                      </a:r>
                      <a:r>
                        <a:rPr lang="es-ES" sz="1400" i="1" kern="1200" baseline="0" dirty="0" smtClean="0">
                          <a:solidFill>
                            <a:schemeClr val="dk1"/>
                          </a:solidFill>
                          <a:effectLst/>
                          <a:latin typeface="+mn-lt"/>
                          <a:ea typeface="+mn-ea"/>
                          <a:cs typeface="+mn-cs"/>
                        </a:rPr>
                        <a:t> y autoevaluación de la ENCCRV </a:t>
                      </a:r>
                      <a:r>
                        <a:rPr lang="es-ES" sz="1400" kern="1200" baseline="0" dirty="0" smtClean="0">
                          <a:solidFill>
                            <a:schemeClr val="dk1"/>
                          </a:solidFill>
                          <a:effectLst/>
                          <a:latin typeface="+mn-lt"/>
                          <a:ea typeface="+mn-ea"/>
                          <a:cs typeface="+mn-cs"/>
                        </a:rPr>
                        <a:t>en </a:t>
                      </a:r>
                      <a:r>
                        <a:rPr lang="es-ES" sz="1400" kern="1200" dirty="0" smtClean="0">
                          <a:solidFill>
                            <a:schemeClr val="dk1"/>
                          </a:solidFill>
                          <a:effectLst/>
                          <a:latin typeface="+mn-lt"/>
                          <a:ea typeface="+mn-ea"/>
                          <a:cs typeface="+mn-cs"/>
                        </a:rPr>
                        <a:t>página </a:t>
                      </a:r>
                      <a:r>
                        <a:rPr lang="es-ES" sz="1400" b="1" kern="1200" dirty="0" smtClean="0">
                          <a:solidFill>
                            <a:schemeClr val="dk1"/>
                          </a:solidFill>
                          <a:effectLst/>
                          <a:latin typeface="+mn-lt"/>
                          <a:ea typeface="+mn-ea"/>
                          <a:cs typeface="+mn-cs"/>
                        </a:rPr>
                        <a:t>35</a:t>
                      </a:r>
                      <a:r>
                        <a:rPr lang="es-ES" sz="1400" kern="1200" dirty="0" smtClean="0">
                          <a:solidFill>
                            <a:schemeClr val="dk1"/>
                          </a:solidFill>
                          <a:effectLst/>
                          <a:latin typeface="+mn-lt"/>
                          <a:ea typeface="+mn-ea"/>
                          <a:cs typeface="+mn-cs"/>
                        </a:rPr>
                        <a:t> del Plan para la Implementación de las Salvaguardas Sociales y Ambientales de la ENCCRV.</a:t>
                      </a:r>
                    </a:p>
                  </a:txBody>
                  <a:tcPr marL="68578" marR="68578" marT="45724" marB="45724" anchor="ctr"/>
                </a:tc>
                <a:extLst>
                  <a:ext uri="{0D108BD9-81ED-4DB2-BD59-A6C34878D82A}"/>
                </a:extLst>
              </a:tr>
              <a:tr h="1181283">
                <a:tc>
                  <a:txBody>
                    <a:bodyPr/>
                    <a:lstStyle/>
                    <a:p>
                      <a:pPr algn="r"/>
                      <a:r>
                        <a:rPr lang="es-CL" sz="1400" b="1" kern="1200" dirty="0" smtClean="0">
                          <a:solidFill>
                            <a:schemeClr val="dk1"/>
                          </a:solidFill>
                          <a:effectLst/>
                          <a:latin typeface="+mn-lt"/>
                          <a:ea typeface="+mn-ea"/>
                          <a:cs typeface="+mn-cs"/>
                        </a:rPr>
                        <a:t>EVALUACIÓN</a:t>
                      </a:r>
                      <a:endParaRPr lang="es-CL" sz="1400" b="1" dirty="0"/>
                    </a:p>
                  </a:txBody>
                  <a:tcPr marL="68578" marR="68578" marT="45724" marB="45724"/>
                </a:tc>
                <a:tc>
                  <a:txBody>
                    <a:bodyPr/>
                    <a:lstStyle/>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Avance considerable.</a:t>
                      </a:r>
                    </a:p>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Avanza bien pero necesita más desarrollo.</a:t>
                      </a:r>
                    </a:p>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Se necesita más desarrollo.</a:t>
                      </a:r>
                    </a:p>
                    <a:p>
                      <a:pPr marL="171450" marR="0" lvl="0" indent="-171450" algn="l" defTabSz="914400" rtl="0" eaLnBrk="1" fontAlgn="auto" latinLnBrk="0" hangingPunct="1">
                        <a:lnSpc>
                          <a:spcPct val="100000"/>
                        </a:lnSpc>
                        <a:spcBef>
                          <a:spcPts val="0"/>
                        </a:spcBef>
                        <a:spcAft>
                          <a:spcPts val="0"/>
                        </a:spcAft>
                        <a:buClrTx/>
                        <a:buSzPct val="140000"/>
                        <a:buFont typeface="Wingdings" pitchFamily="2" charset="2"/>
                        <a:buChar char="q"/>
                        <a:tabLst/>
                        <a:defRPr/>
                      </a:pPr>
                      <a:r>
                        <a:rPr kumimoji="0" lang="es-MX" sz="1600" b="0" i="0" u="none" strike="noStrike" kern="1200" cap="none" spc="0" normalizeH="0" baseline="0" noProof="0" dirty="0" smtClean="0">
                          <a:ln>
                            <a:noFill/>
                          </a:ln>
                          <a:solidFill>
                            <a:prstClr val="black"/>
                          </a:solidFill>
                          <a:effectLst/>
                          <a:uLnTx/>
                          <a:uFillTx/>
                          <a:latin typeface="+mn-lt"/>
                          <a:ea typeface="+mn-ea"/>
                          <a:cs typeface="+mn-cs"/>
                        </a:rPr>
                        <a:t>Aún no demuestra avance.</a:t>
                      </a:r>
                    </a:p>
                  </a:txBody>
                  <a:tcPr marL="68578" marR="68578" marT="45724" marB="45724" anchor="ctr"/>
                </a:tc>
              </a:tr>
              <a:tr h="1307218">
                <a:tc>
                  <a:txBody>
                    <a:bodyPr/>
                    <a:lstStyle/>
                    <a:p>
                      <a:pPr algn="r"/>
                      <a:r>
                        <a:rPr lang="es-MX" sz="1400" b="1" dirty="0" smtClean="0"/>
                        <a:t>COMENTARIOS</a:t>
                      </a:r>
                      <a:endParaRPr lang="es-CL" sz="1400" b="1" dirty="0"/>
                    </a:p>
                  </a:txBody>
                  <a:tcPr marL="68578" marR="68578" marT="45724" marB="45724">
                    <a:solidFill>
                      <a:schemeClr val="bg1">
                        <a:lumMod val="65000"/>
                      </a:schemeClr>
                    </a:solidFill>
                  </a:tcPr>
                </a:tc>
                <a:tc>
                  <a:txBody>
                    <a:bodyPr/>
                    <a:lstStyle/>
                    <a:p>
                      <a:pPr marL="0" indent="0">
                        <a:buFont typeface="Wingdings" pitchFamily="2" charset="2"/>
                        <a:buNone/>
                      </a:pPr>
                      <a:r>
                        <a:rPr lang="es-CL" sz="14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CL" sz="1400" dirty="0"/>
                    </a:p>
                  </a:txBody>
                  <a:tcPr marL="68578" marR="68578" marT="45724" marB="45724">
                    <a:solidFill>
                      <a:schemeClr val="bg1">
                        <a:lumMod val="65000"/>
                      </a:schemeClr>
                    </a:solidFill>
                  </a:tcPr>
                </a:tc>
              </a:tr>
            </a:tbl>
          </a:graphicData>
        </a:graphic>
      </p:graphicFrame>
    </p:spTree>
    <p:extLst>
      <p:ext uri="{BB962C8B-B14F-4D97-AF65-F5344CB8AC3E}">
        <p14:creationId xmlns:p14="http://schemas.microsoft.com/office/powerpoint/2010/main" xmlns="" val="525079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1406</TotalTime>
  <Words>3459</Words>
  <Application>Microsoft Office PowerPoint</Application>
  <PresentationFormat>Carta (216 x 279 mm)</PresentationFormat>
  <Paragraphs>246</Paragraphs>
  <Slides>18</Slides>
  <Notes>0</Notes>
  <HiddenSlides>0</HiddenSlides>
  <MMClips>0</MMClips>
  <ScaleCrop>false</ScaleCrop>
  <HeadingPairs>
    <vt:vector size="4" baseType="variant">
      <vt:variant>
        <vt:lpstr>Tema</vt:lpstr>
      </vt:variant>
      <vt:variant>
        <vt:i4>2</vt:i4>
      </vt:variant>
      <vt:variant>
        <vt:lpstr>Títulos de diapositiva</vt:lpstr>
      </vt:variant>
      <vt:variant>
        <vt:i4>18</vt:i4>
      </vt:variant>
    </vt:vector>
  </HeadingPairs>
  <TitlesOfParts>
    <vt:vector size="20" baseType="lpstr">
      <vt:lpstr>Tema de Office</vt:lpstr>
      <vt:lpstr>1_Tema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Ultimate</cp:lastModifiedBy>
  <cp:revision>95</cp:revision>
  <dcterms:created xsi:type="dcterms:W3CDTF">2016-03-30T15:01:06Z</dcterms:created>
  <dcterms:modified xsi:type="dcterms:W3CDTF">2016-06-29T14:10:37Z</dcterms:modified>
</cp:coreProperties>
</file>